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3" r:id="rId3"/>
  </p:sldMasterIdLst>
  <p:notesMasterIdLst>
    <p:notesMasterId r:id="rId42"/>
  </p:notesMasterIdLst>
  <p:sldIdLst>
    <p:sldId id="976" r:id="rId4"/>
    <p:sldId id="934" r:id="rId5"/>
    <p:sldId id="936" r:id="rId6"/>
    <p:sldId id="1134" r:id="rId7"/>
    <p:sldId id="1110" r:id="rId8"/>
    <p:sldId id="951" r:id="rId9"/>
    <p:sldId id="1112" r:id="rId10"/>
    <p:sldId id="1113" r:id="rId11"/>
    <p:sldId id="1126" r:id="rId12"/>
    <p:sldId id="1128" r:id="rId13"/>
    <p:sldId id="1144" r:id="rId14"/>
    <p:sldId id="1076" r:id="rId15"/>
    <p:sldId id="1077" r:id="rId16"/>
    <p:sldId id="1079" r:id="rId17"/>
    <p:sldId id="1078" r:id="rId18"/>
    <p:sldId id="1080" r:id="rId19"/>
    <p:sldId id="1152" r:id="rId20"/>
    <p:sldId id="1081" r:id="rId21"/>
    <p:sldId id="1166" r:id="rId22"/>
    <p:sldId id="1083" r:id="rId23"/>
    <p:sldId id="1082" r:id="rId24"/>
    <p:sldId id="1148" r:id="rId25"/>
    <p:sldId id="1086" r:id="rId26"/>
    <p:sldId id="1087" r:id="rId27"/>
    <p:sldId id="1084" r:id="rId28"/>
    <p:sldId id="1161" r:id="rId29"/>
    <p:sldId id="1162" r:id="rId30"/>
    <p:sldId id="1163" r:id="rId31"/>
    <p:sldId id="1164" r:id="rId32"/>
    <p:sldId id="1165" r:id="rId33"/>
    <p:sldId id="1153" r:id="rId34"/>
    <p:sldId id="1158" r:id="rId35"/>
    <p:sldId id="1159" r:id="rId36"/>
    <p:sldId id="1160" r:id="rId37"/>
    <p:sldId id="1154" r:id="rId38"/>
    <p:sldId id="1155" r:id="rId39"/>
    <p:sldId id="1156" r:id="rId40"/>
    <p:sldId id="1157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BDD"/>
    <a:srgbClr val="DEDCFC"/>
    <a:srgbClr val="1010E0"/>
    <a:srgbClr val="F49CDF"/>
    <a:srgbClr val="901D93"/>
    <a:srgbClr val="DC54AB"/>
    <a:srgbClr val="FF5050"/>
    <a:srgbClr val="01055F"/>
    <a:srgbClr val="A10F90"/>
    <a:srgbClr val="0D8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8" autoAdjust="0"/>
    <p:restoredTop sz="89369" autoAdjust="0"/>
  </p:normalViewPr>
  <p:slideViewPr>
    <p:cSldViewPr snapToGrid="0">
      <p:cViewPr>
        <p:scale>
          <a:sx n="70" d="100"/>
          <a:sy n="70" d="100"/>
        </p:scale>
        <p:origin x="-363" y="-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093D-2EAA-47F6-B9A0-00007C4E6235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6B24-3BFA-47EE-8F16-534A492300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9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27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3074" name="Picture 2" descr="ç¦å»ºé¾åç¯ä¿è¡ä»½æéå¬å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73" y="139785"/>
            <a:ext cx="1774825" cy="6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1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0" y="29026"/>
            <a:ext cx="1798759" cy="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50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94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6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19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56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0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93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94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4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39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94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52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00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098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50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3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6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91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66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52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87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114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7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354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95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47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1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5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" y="0"/>
            <a:ext cx="12164135" cy="6858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6931" y="362789"/>
            <a:ext cx="550504" cy="761956"/>
            <a:chOff x="270690" y="334964"/>
            <a:chExt cx="412878" cy="571467"/>
          </a:xfrm>
        </p:grpSpPr>
        <p:sp>
          <p:nvSpPr>
            <p:cNvPr id="7" name="Oval 40"/>
            <p:cNvSpPr>
              <a:spLocks noChangeArrowheads="1"/>
            </p:cNvSpPr>
            <p:nvPr userDrawn="1"/>
          </p:nvSpPr>
          <p:spPr bwMode="auto">
            <a:xfrm>
              <a:off x="311969" y="843558"/>
              <a:ext cx="341784" cy="574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41"/>
            <p:cNvSpPr>
              <a:spLocks/>
            </p:cNvSpPr>
            <p:nvPr userDrawn="1"/>
          </p:nvSpPr>
          <p:spPr bwMode="auto">
            <a:xfrm>
              <a:off x="270690" y="334964"/>
              <a:ext cx="412878" cy="571467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Oval 42"/>
            <p:cNvSpPr>
              <a:spLocks noChangeArrowheads="1"/>
            </p:cNvSpPr>
            <p:nvPr userDrawn="1"/>
          </p:nvSpPr>
          <p:spPr bwMode="auto">
            <a:xfrm>
              <a:off x="329426" y="403226"/>
              <a:ext cx="310342" cy="310341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5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24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4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2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3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377"/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1" y="29026"/>
            <a:ext cx="1798759" cy="5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2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5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1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57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0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2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3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2019-07-01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36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2019-07-01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3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072" y="2851872"/>
            <a:ext cx="12215328" cy="4006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Picture 32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 bwMode="auto">
          <a:xfrm>
            <a:off x="6136907" y="106155"/>
            <a:ext cx="2988000" cy="26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8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812"/>
          <a:stretch/>
        </p:blipFill>
        <p:spPr bwMode="auto">
          <a:xfrm>
            <a:off x="3072248" y="118176"/>
            <a:ext cx="2988000" cy="262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1"/>
          <p:cNvSpPr txBox="1"/>
          <p:nvPr/>
        </p:nvSpPr>
        <p:spPr>
          <a:xfrm>
            <a:off x="1007435" y="3461155"/>
            <a:ext cx="10081120" cy="13926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</a:t>
            </a:r>
            <a:r>
              <a:rPr lang="zh-CN" altLang="en-US" sz="43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管理实验课程设计</a:t>
            </a:r>
            <a:endParaRPr lang="en-US" altLang="zh-CN" sz="43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43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计划编制</a:t>
            </a:r>
            <a:endParaRPr lang="zh-CN" altLang="en-US" sz="43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2350804" y="5541235"/>
            <a:ext cx="7485577" cy="5309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>
              <a:defRPr sz="3600" b="1" cap="all" spc="200">
                <a:ln w="0"/>
                <a:solidFill>
                  <a:srgbClr val="3B8F66"/>
                </a:soli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spc="0" dirty="0">
                <a:solidFill>
                  <a:schemeClr val="bg1"/>
                </a:solidFill>
                <a:effectLst/>
                <a:sym typeface="+mn-lt"/>
              </a:rPr>
              <a:t>上海普华科技发展股份有限公司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/>
          <a:stretch/>
        </p:blipFill>
        <p:spPr>
          <a:xfrm>
            <a:off x="9207796" y="106157"/>
            <a:ext cx="2988000" cy="2638511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0013594292&amp;di=86cab57ec330522edc7ac725c4375051&amp;imgtype=0&amp;src=http%3A%2F%2Fwww.chinairn.com%2FUserFiles%2Fimage%2F20171024%2F20171024150820_15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b="2139"/>
          <a:stretch/>
        </p:blipFill>
        <p:spPr bwMode="auto">
          <a:xfrm flipH="1">
            <a:off x="-3" y="118176"/>
            <a:ext cx="2988000" cy="2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 smtClean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实验练习操作指引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“计划编制”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4361" y="826556"/>
            <a:ext cx="11459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学员登录、进入系统后，按下图所示，依次选择“项目管理”、“进度管理”、“计划编制”、“计划编制”，即可开始本课程的练习。</a:t>
            </a:r>
            <a:endParaRPr lang="zh-CN" altLang="zh-CN" sz="2400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1" y="1815879"/>
            <a:ext cx="102235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3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打开待编制的计划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6745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点击下图七中“</a:t>
            </a:r>
            <a:r>
              <a:rPr lang="en-US" altLang="zh-CN" sz="2400" b="1" dirty="0" smtClean="0"/>
              <a:t>1”</a:t>
            </a:r>
            <a:r>
              <a:rPr lang="zh-CN" altLang="en-US" sz="2400" b="1" dirty="0" smtClean="0"/>
              <a:t>处</a:t>
            </a:r>
            <a:r>
              <a:rPr lang="en-US" altLang="zh-CN" sz="2400" b="1" dirty="0" smtClean="0"/>
              <a:t>“</a:t>
            </a:r>
            <a:r>
              <a:rPr lang="zh-CN" altLang="en-US" sz="2400" b="1" dirty="0"/>
              <a:t>打开计划</a:t>
            </a:r>
            <a:r>
              <a:rPr lang="zh-CN" altLang="en-US" sz="2400" b="1" dirty="0" smtClean="0"/>
              <a:t>”；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在</a:t>
            </a:r>
            <a:r>
              <a:rPr lang="zh-CN" altLang="en-US" sz="2400" b="1" dirty="0"/>
              <a:t>弹出的</a:t>
            </a:r>
            <a:r>
              <a:rPr lang="zh-CN" altLang="en-US" sz="2400" b="1" dirty="0" smtClean="0"/>
              <a:t>窗口（即在“</a:t>
            </a:r>
            <a:r>
              <a:rPr lang="en-US" altLang="zh-CN" sz="2400" b="1" dirty="0" smtClean="0"/>
              <a:t>PBS</a:t>
            </a:r>
            <a:r>
              <a:rPr lang="zh-CN" altLang="en-US" sz="2400" b="1" dirty="0" smtClean="0"/>
              <a:t>定义”阶段创建的主、子计划列表）选择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主计划“</a:t>
            </a:r>
            <a:r>
              <a:rPr lang="en-US" altLang="zh-CN" sz="2400" b="1" dirty="0"/>
              <a:t>KT01</a:t>
            </a:r>
            <a:r>
              <a:rPr lang="zh-CN" altLang="en-US" sz="2400" b="1" dirty="0"/>
              <a:t>型空调产品研制”后，点击“</a:t>
            </a:r>
            <a:r>
              <a:rPr lang="en-US" altLang="zh-CN" sz="2400" b="1" dirty="0"/>
              <a:t>3”“</a:t>
            </a:r>
            <a:r>
              <a:rPr lang="zh-CN" altLang="en-US" sz="2400" b="1" dirty="0"/>
              <a:t>确定</a:t>
            </a:r>
            <a:r>
              <a:rPr lang="zh-CN" altLang="en-US" sz="2400" b="1" dirty="0" smtClean="0"/>
              <a:t>”；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在弹出的计划窗口，点击“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”处“编辑”按钮，进入插件编辑窗口（见下图八）。</a:t>
            </a:r>
            <a:endParaRPr lang="zh-CN" altLang="en-US" sz="2400" b="1" dirty="0"/>
          </a:p>
        </p:txBody>
      </p:sp>
      <p:pic>
        <p:nvPicPr>
          <p:cNvPr id="2457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2400301"/>
            <a:ext cx="11380206" cy="420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959699" y="5686095"/>
            <a:ext cx="889151" cy="41926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图七</a:t>
            </a:r>
            <a:endParaRPr kumimoji="0" 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8" y="2335651"/>
            <a:ext cx="11039475" cy="425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设置插件显示界面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启动</a:t>
            </a:r>
            <a:r>
              <a:rPr lang="zh-CN" altLang="en-US" sz="2400" b="1" dirty="0"/>
              <a:t>计划编制</a:t>
            </a:r>
            <a:r>
              <a:rPr lang="zh-CN" altLang="en-US" sz="2400" b="1" dirty="0" smtClean="0"/>
              <a:t>插件后，可以看到下图八所示界面；</a:t>
            </a:r>
            <a:endParaRPr lang="en-US" altLang="zh-CN" sz="2400" b="1" dirty="0" smtClean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“</a:t>
            </a:r>
            <a:r>
              <a:rPr lang="en-US" altLang="zh-CN" sz="2400" b="1" dirty="0" smtClean="0"/>
              <a:t>1”</a:t>
            </a:r>
            <a:r>
              <a:rPr lang="zh-CN" altLang="en-US" sz="2400" b="1" dirty="0"/>
              <a:t>处的两个</a:t>
            </a:r>
            <a:r>
              <a:rPr lang="zh-CN" altLang="en-US" sz="2400" b="1" dirty="0" smtClean="0"/>
              <a:t>按钮，控制</a:t>
            </a:r>
            <a:r>
              <a:rPr lang="zh-CN" altLang="en-US" sz="2400" b="1" dirty="0"/>
              <a:t>其下方区域的显示</a:t>
            </a:r>
            <a:r>
              <a:rPr lang="zh-CN" altLang="en-US" sz="2400" b="1" dirty="0" smtClean="0"/>
              <a:t>内容；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“表格”</a:t>
            </a:r>
            <a:r>
              <a:rPr lang="zh-CN" altLang="en-US" sz="2400" b="1" dirty="0"/>
              <a:t>仅显示左侧表格</a:t>
            </a:r>
            <a:r>
              <a:rPr lang="zh-CN" altLang="en-US" sz="2400" b="1" dirty="0" smtClean="0"/>
              <a:t>内容；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“横道”则同时</a:t>
            </a:r>
            <a:r>
              <a:rPr lang="zh-CN" altLang="en-US" sz="2400" b="1" dirty="0"/>
              <a:t>显示表格和横道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959699" y="5686095"/>
            <a:ext cx="889151" cy="41926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图八</a:t>
            </a:r>
            <a:endParaRPr kumimoji="0" 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5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设置插件显示界面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-444500">
              <a:buFont typeface="Wingdings" pitchFamily="2" charset="2"/>
              <a:buChar char="l"/>
            </a:pPr>
            <a:r>
              <a:rPr lang="zh-CN" altLang="en-US" sz="2400" b="1" dirty="0" smtClean="0"/>
              <a:t>图</a:t>
            </a:r>
            <a:r>
              <a:rPr lang="zh-CN" altLang="en-US" sz="2400" b="1" dirty="0"/>
              <a:t>八中之“</a:t>
            </a:r>
            <a:r>
              <a:rPr lang="en-US" altLang="zh-CN" sz="2400" b="1" dirty="0"/>
              <a:t>3”</a:t>
            </a:r>
            <a:r>
              <a:rPr lang="zh-CN" altLang="en-US" sz="2400" b="1" dirty="0" smtClean="0"/>
              <a:t>处，为</a:t>
            </a:r>
            <a:r>
              <a:rPr lang="zh-CN" altLang="en-US" sz="2400" b="1" dirty="0"/>
              <a:t>横道图视窗的显示时标，可按习惯和需要做如下调整：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/>
              <a:t>将鼠标移至上行（即年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月数字处），鼠标会变成    </a:t>
            </a:r>
            <a:r>
              <a:rPr lang="zh-CN" altLang="en-US" sz="2400" b="1" dirty="0">
                <a:solidFill>
                  <a:srgbClr val="FF0000"/>
                </a:solidFill>
              </a:rPr>
              <a:t>手形</a:t>
            </a:r>
            <a:r>
              <a:rPr lang="zh-CN" altLang="en-US" sz="2400" b="1" dirty="0"/>
              <a:t>，此时按住鼠标左键、连续左右拉动即可调整横道图的显示</a:t>
            </a:r>
            <a:r>
              <a:rPr lang="zh-CN" altLang="en-US" sz="2400" b="1" dirty="0" smtClean="0"/>
              <a:t>区域（见下图九）；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将</a:t>
            </a:r>
            <a:r>
              <a:rPr lang="zh-CN" altLang="en-US" sz="2400" b="1" dirty="0"/>
              <a:t>鼠标移至下行（即日期数字处），鼠标会</a:t>
            </a:r>
            <a:r>
              <a:rPr lang="zh-CN" altLang="en-US" sz="2400" b="1" dirty="0" smtClean="0"/>
              <a:t>变成 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放大镜</a:t>
            </a:r>
            <a:r>
              <a:rPr lang="zh-CN" altLang="en-US" sz="2400" b="1" dirty="0">
                <a:solidFill>
                  <a:srgbClr val="FF0000"/>
                </a:solidFill>
              </a:rPr>
              <a:t>状</a:t>
            </a:r>
            <a:r>
              <a:rPr lang="zh-CN" altLang="en-US" sz="2400" b="1" dirty="0"/>
              <a:t>，此时按住鼠标左键、连续左右拉动即可调整横道图的显示</a:t>
            </a:r>
            <a:r>
              <a:rPr lang="zh-CN" altLang="en-US" sz="2400" b="1" dirty="0" smtClean="0"/>
              <a:t>比例</a:t>
            </a:r>
            <a:r>
              <a:rPr lang="zh-CN" altLang="en-US" sz="2400" b="1" dirty="0"/>
              <a:t>（见下</a:t>
            </a:r>
            <a:r>
              <a:rPr lang="zh-CN" altLang="en-US" sz="2400" b="1" dirty="0" smtClean="0"/>
              <a:t>图十）。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819150" y="3026212"/>
            <a:ext cx="10363200" cy="1816100"/>
            <a:chOff x="958850" y="3026212"/>
            <a:chExt cx="8890000" cy="1816100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3026212"/>
              <a:ext cx="8890000" cy="181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8635849" y="4394473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图九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57426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1467237"/>
            <a:ext cx="2857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819151" y="5153024"/>
            <a:ext cx="10363200" cy="1609725"/>
            <a:chOff x="996874" y="5001245"/>
            <a:chExt cx="8407400" cy="1803400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74" y="5001245"/>
              <a:ext cx="8407400" cy="180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8359624" y="6051823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</a:t>
              </a:r>
              <a:r>
                <a:rPr lang="zh-CN" altLang="en-US" sz="2000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十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1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设置插件显示界面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6490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图</a:t>
            </a:r>
            <a:r>
              <a:rPr lang="zh-CN" altLang="en-US" sz="2400" b="1" dirty="0"/>
              <a:t>八中</a:t>
            </a:r>
            <a:r>
              <a:rPr lang="en-US" altLang="zh-CN" sz="2400" b="1" dirty="0"/>
              <a:t>“2”</a:t>
            </a:r>
            <a:r>
              <a:rPr lang="zh-CN" altLang="en-US" sz="2400" b="1" dirty="0"/>
              <a:t>处为作业栏位，可在作业横道上通过点击鼠标右键选择“栏位”（或点击图八中“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处之“栏位”），出现下图十一内容后自行挑选。</a:t>
            </a:r>
            <a:endParaRPr lang="en-US" altLang="zh-CN" sz="2400" b="1" dirty="0"/>
          </a:p>
          <a:p>
            <a:pPr marL="266700"/>
            <a:endParaRPr lang="en-US" altLang="zh-CN" sz="8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图十一中“</a:t>
            </a:r>
            <a:r>
              <a:rPr lang="en-US" altLang="zh-CN" sz="2400" b="1" dirty="0" smtClean="0"/>
              <a:t>1”</a:t>
            </a:r>
            <a:r>
              <a:rPr lang="zh-CN" altLang="en-US" sz="2400" b="1" dirty="0"/>
              <a:t>处显示的可选择项中均含有多</a:t>
            </a:r>
            <a:r>
              <a:rPr lang="zh-CN" altLang="en-US" sz="2400" b="1" dirty="0" smtClean="0"/>
              <a:t>个子项</a:t>
            </a:r>
            <a:r>
              <a:rPr lang="zh-CN" altLang="en-US" sz="2400" b="1" dirty="0"/>
              <a:t>，通过展开左侧“</a:t>
            </a:r>
            <a:r>
              <a:rPr lang="en-US" altLang="zh-CN" sz="2400" b="1" dirty="0"/>
              <a:t>+”</a:t>
            </a:r>
            <a:r>
              <a:rPr lang="zh-CN" altLang="en-US" sz="2400" b="1" dirty="0"/>
              <a:t>可以看到</a:t>
            </a:r>
            <a:r>
              <a:rPr lang="zh-CN" altLang="en-US" sz="2400" b="1" dirty="0" smtClean="0"/>
              <a:t>；</a:t>
            </a:r>
            <a:endParaRPr lang="zh-CN" altLang="en-US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5910262" y="2543175"/>
            <a:ext cx="6237212" cy="4195763"/>
            <a:chOff x="6661074" y="3190875"/>
            <a:chExt cx="5486400" cy="3548063"/>
          </a:xfrm>
        </p:grpSpPr>
        <p:pic>
          <p:nvPicPr>
            <p:cNvPr id="26626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074" y="3190875"/>
              <a:ext cx="5486400" cy="3548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10702774" y="5876347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图十一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42874" y="2543175"/>
            <a:ext cx="5524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选择</a:t>
            </a:r>
            <a:r>
              <a:rPr lang="zh-CN" altLang="en-US" sz="2400" b="1" dirty="0"/>
              <a:t>到合适的待显示栏位，通过“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处的朝右箭头进入右侧“已选的选项”即可</a:t>
            </a:r>
            <a:r>
              <a:rPr lang="zh-CN" altLang="en-US" sz="2400" b="1" dirty="0" smtClean="0"/>
              <a:t>在图八中“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”处显示出来；</a:t>
            </a:r>
            <a:r>
              <a:rPr lang="zh-CN" altLang="en-US" sz="2400" b="1" dirty="0"/>
              <a:t>反之，将右侧的内容选中，可通过朝左箭头将其移除；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/>
              <a:t>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处的上下箭头，用于调整各栏位前后显示的相对位置</a:t>
            </a:r>
            <a:r>
              <a:rPr lang="zh-CN" altLang="en-US" sz="2400" b="1" dirty="0" smtClean="0"/>
              <a:t>；选定</a:t>
            </a:r>
            <a:r>
              <a:rPr lang="zh-CN" altLang="en-US" sz="2400" b="1" dirty="0"/>
              <a:t>后，点击“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处“确定”，完成栏位设置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918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750883"/>
            <a:ext cx="11649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 smtClean="0"/>
              <a:t>在</a:t>
            </a:r>
            <a:r>
              <a:rPr lang="zh-CN" altLang="en-US" sz="2400" b="1" dirty="0"/>
              <a:t>“增加作业”之前，应先规划项目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，按下图十二</a:t>
            </a:r>
            <a:r>
              <a:rPr lang="zh-CN" altLang="en-US" sz="2400" b="1" dirty="0" smtClean="0"/>
              <a:t>操作：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419099" y="4442163"/>
            <a:ext cx="116490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/>
              <a:t>点击</a:t>
            </a:r>
            <a:r>
              <a:rPr lang="zh-CN" altLang="en-US" sz="2000" b="1" dirty="0"/>
              <a:t>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处“增加”按钮，增加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；或点击“</a:t>
            </a:r>
            <a:r>
              <a:rPr lang="en-US" altLang="zh-CN" sz="2000" b="1" dirty="0"/>
              <a:t>4”</a:t>
            </a:r>
            <a:r>
              <a:rPr lang="zh-CN" altLang="en-US" sz="2000" b="1" dirty="0"/>
              <a:t>处之已有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，点“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处“删除”按钮，可删除已有内容；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/>
              <a:t>在</a:t>
            </a:r>
            <a:r>
              <a:rPr lang="zh-CN" altLang="en-US" sz="2000" b="1" dirty="0"/>
              <a:t>“</a:t>
            </a:r>
            <a:r>
              <a:rPr lang="en-US" altLang="zh-CN" sz="2000" b="1" dirty="0"/>
              <a:t>3”</a:t>
            </a:r>
            <a:r>
              <a:rPr lang="zh-CN" altLang="en-US" sz="2000" b="1" dirty="0"/>
              <a:t>处，对所选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内容进行修改；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/>
              <a:t>在</a:t>
            </a:r>
            <a:r>
              <a:rPr lang="zh-CN" altLang="en-US" sz="2000" b="1" dirty="0"/>
              <a:t>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处，有上下左右四个按钮，可对选中的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调整其上下层级（通过左右按钮）或前后位置（通过上下按钮）；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/>
              <a:t>完成</a:t>
            </a:r>
            <a:r>
              <a:rPr lang="zh-CN" altLang="en-US" sz="2000" b="1" dirty="0"/>
              <a:t>后，点击“</a:t>
            </a:r>
            <a:r>
              <a:rPr lang="en-US" altLang="zh-CN" sz="2000" b="1" dirty="0"/>
              <a:t>5”</a:t>
            </a:r>
            <a:r>
              <a:rPr lang="zh-CN" altLang="en-US" sz="2000" b="1" dirty="0"/>
              <a:t>处之“确定”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本案例项目所需完成的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WBS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内容如上图中“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”处所示，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WBS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结构详细说明参见下页动画。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04013" y="1337057"/>
            <a:ext cx="9692641" cy="2893278"/>
            <a:chOff x="419099" y="1472229"/>
            <a:chExt cx="11429339" cy="2893278"/>
          </a:xfrm>
        </p:grpSpPr>
        <p:pic>
          <p:nvPicPr>
            <p:cNvPr id="28674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99" y="1472229"/>
              <a:ext cx="11429339" cy="2893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0240963" y="3685263"/>
              <a:ext cx="1131887" cy="43860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图十二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9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89464" y="859030"/>
            <a:ext cx="10365176" cy="3955056"/>
          </a:xfrm>
          <a:prstGeom prst="rect">
            <a:avLst/>
          </a:prstGeom>
          <a:solidFill>
            <a:schemeClr val="accent2">
              <a:lumMod val="40000"/>
              <a:lumOff val="60000"/>
              <a:alpha val="29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cxnSp>
        <p:nvCxnSpPr>
          <p:cNvPr id="15" name="AutoShape 42"/>
          <p:cNvCxnSpPr>
            <a:cxnSpLocks noChangeShapeType="1"/>
          </p:cNvCxnSpPr>
          <p:nvPr/>
        </p:nvCxnSpPr>
        <p:spPr bwMode="auto">
          <a:xfrm>
            <a:off x="5926816" y="1495552"/>
            <a:ext cx="0" cy="18370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5289368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377">
              <a:lnSpc>
                <a:spcPct val="90000"/>
              </a:lnSpc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0657" y="3686492"/>
            <a:ext cx="3913311" cy="2006600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410973" y="3686492"/>
            <a:ext cx="1290082" cy="2011045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415033" y="3632834"/>
            <a:ext cx="3533913" cy="2656648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" name="AutoShape 42"/>
          <p:cNvCxnSpPr>
            <a:cxnSpLocks noChangeShapeType="1"/>
          </p:cNvCxnSpPr>
          <p:nvPr/>
        </p:nvCxnSpPr>
        <p:spPr bwMode="auto">
          <a:xfrm>
            <a:off x="4805183" y="2540317"/>
            <a:ext cx="0" cy="367665"/>
          </a:xfrm>
          <a:prstGeom prst="straightConnector1">
            <a:avLst/>
          </a:prstGeom>
          <a:noFill/>
          <a:ln w="25400">
            <a:solidFill>
              <a:srgbClr val="1010E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54"/>
          <p:cNvSpPr txBox="1">
            <a:spLocks noChangeArrowheads="1"/>
          </p:cNvSpPr>
          <p:nvPr/>
        </p:nvSpPr>
        <p:spPr bwMode="auto">
          <a:xfrm>
            <a:off x="2109608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r>
              <a:rPr lang="zh-CN" dirty="0"/>
              <a:t>项目重要里程碑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805183" y="1062672"/>
            <a:ext cx="2743200" cy="44577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</a:pPr>
            <a:r>
              <a:rPr lang="en-US" sz="1600" b="1" kern="100" dirty="0">
                <a:solidFill>
                  <a:srgbClr val="0000FF"/>
                </a:solidFill>
                <a:effectLst/>
                <a:latin typeface="Calibri"/>
                <a:ea typeface="宋体"/>
                <a:cs typeface="Times New Roman"/>
              </a:rPr>
              <a:t>KT01</a:t>
            </a:r>
            <a:r>
              <a:rPr lang="zh-CN" sz="1600" b="1" kern="100" dirty="0">
                <a:solidFill>
                  <a:srgbClr val="0000FF"/>
                </a:solidFill>
                <a:effectLst/>
                <a:latin typeface="Calibri"/>
                <a:ea typeface="宋体"/>
                <a:cs typeface="Times New Roman"/>
              </a:rPr>
              <a:t>型空调产品研制项目</a:t>
            </a:r>
            <a:endParaRPr lang="zh-CN" sz="1600" kern="100" dirty="0">
              <a:effectLst/>
              <a:latin typeface="Calibri"/>
              <a:ea typeface="宋体"/>
              <a:cs typeface="Times New Roman"/>
            </a:endParaRPr>
          </a:p>
        </p:txBody>
      </p:sp>
      <p:cxnSp>
        <p:nvCxnSpPr>
          <p:cNvPr id="14" name="AutoShape 42"/>
          <p:cNvCxnSpPr>
            <a:cxnSpLocks noChangeShapeType="1"/>
          </p:cNvCxnSpPr>
          <p:nvPr/>
        </p:nvCxnSpPr>
        <p:spPr bwMode="auto">
          <a:xfrm>
            <a:off x="2513468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5"/>
          <p:cNvCxnSpPr/>
          <p:nvPr/>
        </p:nvCxnSpPr>
        <p:spPr>
          <a:xfrm>
            <a:off x="2512833" y="1682432"/>
            <a:ext cx="789051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7" name="Text Box 54"/>
          <p:cNvSpPr txBox="1">
            <a:spLocks noChangeArrowheads="1"/>
          </p:cNvSpPr>
          <p:nvPr/>
        </p:nvSpPr>
        <p:spPr bwMode="auto">
          <a:xfrm>
            <a:off x="3083063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rPr>
              <a:t>新产品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rPr>
              <a:t>研制立项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cxnSp>
        <p:nvCxnSpPr>
          <p:cNvPr id="18" name="AutoShape 42"/>
          <p:cNvCxnSpPr>
            <a:cxnSpLocks noChangeShapeType="1"/>
          </p:cNvCxnSpPr>
          <p:nvPr/>
        </p:nvCxnSpPr>
        <p:spPr bwMode="auto">
          <a:xfrm>
            <a:off x="3486923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 Box 54"/>
          <p:cNvSpPr txBox="1">
            <a:spLocks noChangeArrowheads="1"/>
          </p:cNvSpPr>
          <p:nvPr/>
        </p:nvSpPr>
        <p:spPr bwMode="auto">
          <a:xfrm>
            <a:off x="4401323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endParaRPr lang="en-US" altLang="zh-CN" sz="800" dirty="0" smtClean="0"/>
          </a:p>
          <a:p>
            <a:r>
              <a:rPr lang="zh-CN" dirty="0" smtClean="0"/>
              <a:t>产品</a:t>
            </a:r>
            <a:r>
              <a:rPr lang="zh-CN" dirty="0"/>
              <a:t>设计</a:t>
            </a:r>
          </a:p>
        </p:txBody>
      </p:sp>
      <p:cxnSp>
        <p:nvCxnSpPr>
          <p:cNvPr id="20" name="AutoShape 42"/>
          <p:cNvCxnSpPr>
            <a:cxnSpLocks noChangeShapeType="1"/>
          </p:cNvCxnSpPr>
          <p:nvPr/>
        </p:nvCxnSpPr>
        <p:spPr bwMode="auto">
          <a:xfrm>
            <a:off x="4805183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54"/>
          <p:cNvSpPr txBox="1">
            <a:spLocks noChangeArrowheads="1"/>
          </p:cNvSpPr>
          <p:nvPr/>
        </p:nvSpPr>
        <p:spPr bwMode="auto">
          <a:xfrm>
            <a:off x="5520193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r>
              <a:rPr lang="zh-CN" dirty="0"/>
              <a:t>原材料</a:t>
            </a:r>
          </a:p>
          <a:p>
            <a:r>
              <a:rPr lang="zh-CN" dirty="0"/>
              <a:t>采购</a:t>
            </a:r>
          </a:p>
        </p:txBody>
      </p:sp>
      <p:cxnSp>
        <p:nvCxnSpPr>
          <p:cNvPr id="22" name="AutoShape 42"/>
          <p:cNvCxnSpPr>
            <a:cxnSpLocks noChangeShapeType="1"/>
          </p:cNvCxnSpPr>
          <p:nvPr/>
        </p:nvCxnSpPr>
        <p:spPr bwMode="auto">
          <a:xfrm>
            <a:off x="5924053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54"/>
          <p:cNvSpPr txBox="1">
            <a:spLocks noChangeArrowheads="1"/>
          </p:cNvSpPr>
          <p:nvPr/>
        </p:nvSpPr>
        <p:spPr bwMode="auto">
          <a:xfrm>
            <a:off x="6591438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endParaRPr lang="en-US" altLang="zh-CN" sz="800" dirty="0" smtClean="0"/>
          </a:p>
          <a:p>
            <a:r>
              <a:rPr lang="zh-CN" dirty="0" smtClean="0"/>
              <a:t>厂房</a:t>
            </a:r>
            <a:r>
              <a:rPr lang="zh-CN" dirty="0"/>
              <a:t>改造</a:t>
            </a:r>
          </a:p>
        </p:txBody>
      </p:sp>
      <p:cxnSp>
        <p:nvCxnSpPr>
          <p:cNvPr id="24" name="AutoShape 42"/>
          <p:cNvCxnSpPr>
            <a:cxnSpLocks noChangeShapeType="1"/>
          </p:cNvCxnSpPr>
          <p:nvPr/>
        </p:nvCxnSpPr>
        <p:spPr bwMode="auto">
          <a:xfrm>
            <a:off x="6995298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 Box 54"/>
          <p:cNvSpPr txBox="1">
            <a:spLocks noChangeArrowheads="1"/>
          </p:cNvSpPr>
          <p:nvPr/>
        </p:nvSpPr>
        <p:spPr bwMode="auto">
          <a:xfrm>
            <a:off x="7723643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endParaRPr lang="en-US" altLang="zh-CN" sz="800" dirty="0" smtClean="0"/>
          </a:p>
          <a:p>
            <a:r>
              <a:rPr lang="zh-CN" dirty="0" smtClean="0"/>
              <a:t>产品</a:t>
            </a:r>
            <a:r>
              <a:rPr lang="zh-CN" dirty="0"/>
              <a:t>制造</a:t>
            </a:r>
          </a:p>
        </p:txBody>
      </p:sp>
      <p:cxnSp>
        <p:nvCxnSpPr>
          <p:cNvPr id="26" name="AutoShape 42"/>
          <p:cNvCxnSpPr>
            <a:cxnSpLocks noChangeShapeType="1"/>
          </p:cNvCxnSpPr>
          <p:nvPr/>
        </p:nvCxnSpPr>
        <p:spPr bwMode="auto">
          <a:xfrm>
            <a:off x="8127503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54"/>
          <p:cNvSpPr txBox="1">
            <a:spLocks noChangeArrowheads="1"/>
          </p:cNvSpPr>
          <p:nvPr/>
        </p:nvSpPr>
        <p:spPr bwMode="auto">
          <a:xfrm>
            <a:off x="9037458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endParaRPr lang="en-US" altLang="zh-CN" sz="800" dirty="0" smtClean="0"/>
          </a:p>
          <a:p>
            <a:r>
              <a:rPr lang="zh-CN" dirty="0" smtClean="0"/>
              <a:t>产品</a:t>
            </a:r>
            <a:r>
              <a:rPr lang="zh-CN" dirty="0"/>
              <a:t>测试</a:t>
            </a:r>
          </a:p>
        </p:txBody>
      </p:sp>
      <p:cxnSp>
        <p:nvCxnSpPr>
          <p:cNvPr id="28" name="AutoShape 42"/>
          <p:cNvCxnSpPr>
            <a:cxnSpLocks noChangeShapeType="1"/>
          </p:cNvCxnSpPr>
          <p:nvPr/>
        </p:nvCxnSpPr>
        <p:spPr bwMode="auto">
          <a:xfrm>
            <a:off x="9441318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10002023" y="2008822"/>
            <a:ext cx="823595" cy="5321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1200" b="1" kern="10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pPr>
              <a:spcBef>
                <a:spcPts val="1200"/>
              </a:spcBef>
            </a:pPr>
            <a:endParaRPr lang="en-US" altLang="zh-CN" sz="800" dirty="0" smtClean="0"/>
          </a:p>
          <a:p>
            <a:r>
              <a:rPr lang="zh-CN" dirty="0" smtClean="0"/>
              <a:t>产品</a:t>
            </a:r>
            <a:r>
              <a:rPr lang="zh-CN" dirty="0"/>
              <a:t>鉴定</a:t>
            </a:r>
          </a:p>
        </p:txBody>
      </p:sp>
      <p:cxnSp>
        <p:nvCxnSpPr>
          <p:cNvPr id="30" name="AutoShape 42"/>
          <p:cNvCxnSpPr>
            <a:cxnSpLocks noChangeShapeType="1"/>
          </p:cNvCxnSpPr>
          <p:nvPr/>
        </p:nvCxnSpPr>
        <p:spPr bwMode="auto">
          <a:xfrm>
            <a:off x="10405883" y="1681162"/>
            <a:ext cx="0" cy="327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1"/>
          <p:cNvCxnSpPr>
            <a:cxnSpLocks noChangeShapeType="1"/>
          </p:cNvCxnSpPr>
          <p:nvPr/>
        </p:nvCxnSpPr>
        <p:spPr bwMode="auto">
          <a:xfrm flipH="1">
            <a:off x="3822203" y="2769552"/>
            <a:ext cx="3810" cy="290830"/>
          </a:xfrm>
          <a:prstGeom prst="straightConnector1">
            <a:avLst/>
          </a:prstGeom>
          <a:noFill/>
          <a:ln w="25400" cap="flat" cmpd="sng" algn="ctr">
            <a:solidFill>
              <a:srgbClr val="1010E0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3400563" y="2908617"/>
            <a:ext cx="839423" cy="2908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b="1" kern="100" dirty="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rPr>
              <a:t>方案设计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4383819" y="2908617"/>
            <a:ext cx="835382" cy="290830"/>
          </a:xfrm>
          <a:prstGeom prst="rect">
            <a:avLst/>
          </a:prstGeom>
          <a:solidFill>
            <a:srgbClr val="FDE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6B4BF3"/>
                </a:solidFill>
                <a:effectLst/>
                <a:latin typeface="Calibri"/>
                <a:ea typeface="宋体"/>
                <a:cs typeface="Times New Roman"/>
              </a:rPr>
              <a:t>技术设计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2275343" y="2540317"/>
            <a:ext cx="161290" cy="450850"/>
            <a:chOff x="137425" y="0"/>
            <a:chExt cx="264277" cy="660400"/>
          </a:xfrm>
        </p:grpSpPr>
        <p:cxnSp>
          <p:nvCxnSpPr>
            <p:cNvPr id="35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36" name="直接连接符 35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37" name="直接连接符 36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38" name="直接连接符 37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cxnSp>
        <p:nvCxnSpPr>
          <p:cNvPr id="39" name="直接连接符 38"/>
          <p:cNvCxnSpPr/>
          <p:nvPr/>
        </p:nvCxnSpPr>
        <p:spPr>
          <a:xfrm>
            <a:off x="3827918" y="2767012"/>
            <a:ext cx="979170" cy="0"/>
          </a:xfrm>
          <a:prstGeom prst="line">
            <a:avLst/>
          </a:prstGeom>
          <a:noFill/>
          <a:ln w="25400" cap="flat" cmpd="sng" algn="ctr">
            <a:solidFill>
              <a:srgbClr val="1010E0"/>
            </a:solidFill>
            <a:prstDash val="solid"/>
          </a:ln>
          <a:effectLst/>
        </p:spPr>
      </p:cxnSp>
      <p:sp>
        <p:nvSpPr>
          <p:cNvPr id="52" name="Text Box 27"/>
          <p:cNvSpPr txBox="1">
            <a:spLocks noChangeArrowheads="1"/>
          </p:cNvSpPr>
          <p:nvPr/>
        </p:nvSpPr>
        <p:spPr bwMode="auto">
          <a:xfrm>
            <a:off x="8171953" y="5211762"/>
            <a:ext cx="680720" cy="485140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900" b="1" kern="10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r>
              <a:rPr lang="zh-CN" sz="1200" dirty="0"/>
              <a:t>物理数据计量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9101593" y="5211762"/>
            <a:ext cx="680720" cy="485140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900" b="1" kern="10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r>
              <a:rPr lang="zh-CN" sz="1200" dirty="0" smtClean="0"/>
              <a:t>性能</a:t>
            </a:r>
            <a:endParaRPr lang="en-US" altLang="zh-CN" sz="1200" dirty="0" smtClean="0"/>
          </a:p>
          <a:p>
            <a:r>
              <a:rPr lang="zh-CN" sz="1200" dirty="0" smtClean="0"/>
              <a:t>检测</a:t>
            </a:r>
            <a:endParaRPr lang="zh-CN" sz="1200" dirty="0"/>
          </a:p>
        </p:txBody>
      </p: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9951532" y="5211762"/>
            <a:ext cx="814705" cy="485140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sz="900" b="1" kern="10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defRPr>
            </a:lvl1pPr>
          </a:lstStyle>
          <a:p>
            <a:r>
              <a:rPr lang="zh-CN" sz="1200" dirty="0"/>
              <a:t>环境适应性检测</a:t>
            </a:r>
          </a:p>
        </p:txBody>
      </p:sp>
      <p:grpSp>
        <p:nvGrpSpPr>
          <p:cNvPr id="148" name="组合 147"/>
          <p:cNvGrpSpPr/>
          <p:nvPr/>
        </p:nvGrpSpPr>
        <p:grpSpPr>
          <a:xfrm>
            <a:off x="8516123" y="4297997"/>
            <a:ext cx="1849120" cy="919480"/>
            <a:chOff x="8516123" y="4297997"/>
            <a:chExt cx="1849120" cy="919480"/>
          </a:xfrm>
        </p:grpSpPr>
        <p:cxnSp>
          <p:nvCxnSpPr>
            <p:cNvPr id="10" name="AutoShape 11"/>
            <p:cNvCxnSpPr>
              <a:cxnSpLocks noChangeShapeType="1"/>
            </p:cNvCxnSpPr>
            <p:nvPr/>
          </p:nvCxnSpPr>
          <p:spPr bwMode="auto">
            <a:xfrm>
              <a:off x="9442588" y="4297997"/>
              <a:ext cx="0" cy="914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51" name="AutoShape 11"/>
            <p:cNvCxnSpPr>
              <a:cxnSpLocks noChangeShapeType="1"/>
            </p:cNvCxnSpPr>
            <p:nvPr/>
          </p:nvCxnSpPr>
          <p:spPr bwMode="auto">
            <a:xfrm flipH="1">
              <a:off x="8516123" y="4927282"/>
              <a:ext cx="3175" cy="29019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54" name="AutoShape 11"/>
            <p:cNvCxnSpPr>
              <a:cxnSpLocks noChangeShapeType="1"/>
            </p:cNvCxnSpPr>
            <p:nvPr/>
          </p:nvCxnSpPr>
          <p:spPr bwMode="auto">
            <a:xfrm flipH="1">
              <a:off x="10356988" y="4927282"/>
              <a:ext cx="3175" cy="29019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56" name="直接连接符 55"/>
            <p:cNvCxnSpPr/>
            <p:nvPr/>
          </p:nvCxnSpPr>
          <p:spPr>
            <a:xfrm>
              <a:off x="8528188" y="4925699"/>
              <a:ext cx="18370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57" name="组合 56"/>
          <p:cNvGrpSpPr/>
          <p:nvPr/>
        </p:nvGrpSpPr>
        <p:grpSpPr>
          <a:xfrm>
            <a:off x="3047503" y="2540317"/>
            <a:ext cx="161290" cy="450850"/>
            <a:chOff x="137425" y="0"/>
            <a:chExt cx="264277" cy="660400"/>
          </a:xfrm>
        </p:grpSpPr>
        <p:cxnSp>
          <p:nvCxnSpPr>
            <p:cNvPr id="58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59" name="直接连接符 58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0" name="直接连接符 59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1" name="直接连接符 60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62" name="组合 61"/>
          <p:cNvGrpSpPr/>
          <p:nvPr/>
        </p:nvGrpSpPr>
        <p:grpSpPr>
          <a:xfrm>
            <a:off x="3516768" y="3193732"/>
            <a:ext cx="161290" cy="450850"/>
            <a:chOff x="137425" y="0"/>
            <a:chExt cx="264277" cy="660400"/>
          </a:xfrm>
        </p:grpSpPr>
        <p:cxnSp>
          <p:nvCxnSpPr>
            <p:cNvPr id="63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64" name="直接连接符 63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5" name="直接连接符 64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6" name="直接连接符 65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138" name="组合 137"/>
          <p:cNvGrpSpPr/>
          <p:nvPr/>
        </p:nvGrpSpPr>
        <p:grpSpPr>
          <a:xfrm>
            <a:off x="2044203" y="3193732"/>
            <a:ext cx="2757170" cy="878205"/>
            <a:chOff x="2044203" y="3193732"/>
            <a:chExt cx="2757170" cy="878205"/>
          </a:xfrm>
        </p:grpSpPr>
        <p:cxnSp>
          <p:nvCxnSpPr>
            <p:cNvPr id="9" name="AutoShape 42"/>
            <p:cNvCxnSpPr>
              <a:cxnSpLocks noChangeShapeType="1"/>
            </p:cNvCxnSpPr>
            <p:nvPr/>
          </p:nvCxnSpPr>
          <p:spPr bwMode="auto">
            <a:xfrm>
              <a:off x="4793118" y="3193732"/>
              <a:ext cx="0" cy="87820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40" name="直接连接符 39"/>
            <p:cNvCxnSpPr/>
            <p:nvPr/>
          </p:nvCxnSpPr>
          <p:spPr>
            <a:xfrm>
              <a:off x="2049918" y="3751897"/>
              <a:ext cx="27514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41" name="AutoShape 11"/>
            <p:cNvCxnSpPr>
              <a:cxnSpLocks noChangeShapeType="1"/>
            </p:cNvCxnSpPr>
            <p:nvPr/>
          </p:nvCxnSpPr>
          <p:spPr bwMode="auto">
            <a:xfrm flipH="1">
              <a:off x="2044203" y="3751897"/>
              <a:ext cx="3810" cy="29019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43" name="AutoShape 11"/>
            <p:cNvCxnSpPr>
              <a:cxnSpLocks noChangeShapeType="1"/>
            </p:cNvCxnSpPr>
            <p:nvPr/>
          </p:nvCxnSpPr>
          <p:spPr bwMode="auto">
            <a:xfrm flipH="1">
              <a:off x="2970033" y="3751897"/>
              <a:ext cx="3810" cy="29019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45" name="AutoShape 11"/>
            <p:cNvCxnSpPr>
              <a:cxnSpLocks noChangeShapeType="1"/>
            </p:cNvCxnSpPr>
            <p:nvPr/>
          </p:nvCxnSpPr>
          <p:spPr bwMode="auto">
            <a:xfrm flipH="1">
              <a:off x="3884433" y="3751897"/>
              <a:ext cx="3810" cy="29019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67" name="直接连接符 66"/>
            <p:cNvCxnSpPr/>
            <p:nvPr/>
          </p:nvCxnSpPr>
          <p:spPr>
            <a:xfrm flipH="1">
              <a:off x="4633098" y="331247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8" name="直接连接符 67"/>
            <p:cNvCxnSpPr/>
            <p:nvPr/>
          </p:nvCxnSpPr>
          <p:spPr>
            <a:xfrm flipH="1">
              <a:off x="4633098" y="3421062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69" name="直接连接符 68"/>
            <p:cNvCxnSpPr/>
            <p:nvPr/>
          </p:nvCxnSpPr>
          <p:spPr>
            <a:xfrm flipH="1">
              <a:off x="4633098" y="352583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142" name="组合 141"/>
          <p:cNvGrpSpPr/>
          <p:nvPr/>
        </p:nvGrpSpPr>
        <p:grpSpPr>
          <a:xfrm>
            <a:off x="5986196" y="2540317"/>
            <a:ext cx="168298" cy="1501775"/>
            <a:chOff x="5920878" y="2540317"/>
            <a:chExt cx="168298" cy="1501775"/>
          </a:xfrm>
        </p:grpSpPr>
        <p:cxnSp>
          <p:nvCxnSpPr>
            <p:cNvPr id="8" name="AutoShape 42"/>
            <p:cNvCxnSpPr>
              <a:cxnSpLocks noChangeShapeType="1"/>
            </p:cNvCxnSpPr>
            <p:nvPr/>
          </p:nvCxnSpPr>
          <p:spPr bwMode="auto">
            <a:xfrm>
              <a:off x="5920878" y="2540317"/>
              <a:ext cx="0" cy="150177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70" name="直接连接符 69"/>
            <p:cNvCxnSpPr/>
            <p:nvPr/>
          </p:nvCxnSpPr>
          <p:spPr>
            <a:xfrm flipH="1">
              <a:off x="5928521" y="2645854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71" name="直接连接符 70"/>
            <p:cNvCxnSpPr/>
            <p:nvPr/>
          </p:nvCxnSpPr>
          <p:spPr>
            <a:xfrm flipH="1">
              <a:off x="5928521" y="2752534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72" name="直接连接符 71"/>
            <p:cNvCxnSpPr/>
            <p:nvPr/>
          </p:nvCxnSpPr>
          <p:spPr>
            <a:xfrm flipH="1">
              <a:off x="5928521" y="2859214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73" name="组合 72"/>
          <p:cNvGrpSpPr/>
          <p:nvPr/>
        </p:nvGrpSpPr>
        <p:grpSpPr>
          <a:xfrm>
            <a:off x="6995933" y="2540317"/>
            <a:ext cx="160655" cy="450850"/>
            <a:chOff x="137425" y="0"/>
            <a:chExt cx="263513" cy="660400"/>
          </a:xfrm>
        </p:grpSpPr>
        <p:cxnSp>
          <p:nvCxnSpPr>
            <p:cNvPr id="74" name="AutoShape 42"/>
            <p:cNvCxnSpPr>
              <a:cxnSpLocks noChangeShapeType="1"/>
            </p:cNvCxnSpPr>
            <p:nvPr/>
          </p:nvCxnSpPr>
          <p:spPr bwMode="auto">
            <a:xfrm>
              <a:off x="139421" y="0"/>
              <a:ext cx="0" cy="660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75" name="直接连接符 74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76" name="直接连接符 75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77" name="直接连接符 76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140" name="组合 139"/>
          <p:cNvGrpSpPr/>
          <p:nvPr/>
        </p:nvGrpSpPr>
        <p:grpSpPr>
          <a:xfrm>
            <a:off x="8124328" y="2540317"/>
            <a:ext cx="160655" cy="1579245"/>
            <a:chOff x="8124328" y="2540317"/>
            <a:chExt cx="160655" cy="1579245"/>
          </a:xfrm>
        </p:grpSpPr>
        <p:cxnSp>
          <p:nvCxnSpPr>
            <p:cNvPr id="7" name="AutoShape 42"/>
            <p:cNvCxnSpPr>
              <a:cxnSpLocks noChangeShapeType="1"/>
            </p:cNvCxnSpPr>
            <p:nvPr/>
          </p:nvCxnSpPr>
          <p:spPr bwMode="auto">
            <a:xfrm>
              <a:off x="8124328" y="2540317"/>
              <a:ext cx="0" cy="157924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78" name="直接连接符 77"/>
            <p:cNvCxnSpPr/>
            <p:nvPr/>
          </p:nvCxnSpPr>
          <p:spPr>
            <a:xfrm flipH="1">
              <a:off x="8124328" y="2659062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79" name="直接连接符 78"/>
            <p:cNvCxnSpPr/>
            <p:nvPr/>
          </p:nvCxnSpPr>
          <p:spPr>
            <a:xfrm flipH="1">
              <a:off x="8124328" y="276637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8124328" y="287305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141" name="组合 140"/>
          <p:cNvGrpSpPr/>
          <p:nvPr/>
        </p:nvGrpSpPr>
        <p:grpSpPr>
          <a:xfrm>
            <a:off x="9448303" y="2540317"/>
            <a:ext cx="160655" cy="1501775"/>
            <a:chOff x="9448303" y="2540317"/>
            <a:chExt cx="160655" cy="1501775"/>
          </a:xfrm>
        </p:grpSpPr>
        <p:cxnSp>
          <p:nvCxnSpPr>
            <p:cNvPr id="81" name="AutoShape 42"/>
            <p:cNvCxnSpPr>
              <a:cxnSpLocks noChangeShapeType="1"/>
            </p:cNvCxnSpPr>
            <p:nvPr/>
          </p:nvCxnSpPr>
          <p:spPr bwMode="auto">
            <a:xfrm>
              <a:off x="9448303" y="2540317"/>
              <a:ext cx="0" cy="1501775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9448303" y="2659062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9448303" y="276637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9448303" y="2873057"/>
              <a:ext cx="160655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85" name="组合 84"/>
          <p:cNvGrpSpPr/>
          <p:nvPr/>
        </p:nvGrpSpPr>
        <p:grpSpPr>
          <a:xfrm>
            <a:off x="10404613" y="2540317"/>
            <a:ext cx="160655" cy="450850"/>
            <a:chOff x="137425" y="0"/>
            <a:chExt cx="263513" cy="660400"/>
          </a:xfrm>
        </p:grpSpPr>
        <p:cxnSp>
          <p:nvCxnSpPr>
            <p:cNvPr id="86" name="AutoShape 42"/>
            <p:cNvCxnSpPr>
              <a:cxnSpLocks noChangeShapeType="1"/>
            </p:cNvCxnSpPr>
            <p:nvPr/>
          </p:nvCxnSpPr>
          <p:spPr bwMode="auto">
            <a:xfrm>
              <a:off x="139421" y="0"/>
              <a:ext cx="0" cy="660400"/>
            </a:xfrm>
            <a:prstGeom prst="straightConnector1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solidFill>
              <a:srgbClr val="B6DDE8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</p:cxnSp>
      </p:grpSp>
      <p:grpSp>
        <p:nvGrpSpPr>
          <p:cNvPr id="90" name="组合 89"/>
          <p:cNvGrpSpPr/>
          <p:nvPr/>
        </p:nvGrpSpPr>
        <p:grpSpPr>
          <a:xfrm>
            <a:off x="7696973" y="4374832"/>
            <a:ext cx="161290" cy="837565"/>
            <a:chOff x="137425" y="-567321"/>
            <a:chExt cx="264277" cy="1227721"/>
          </a:xfrm>
        </p:grpSpPr>
        <p:cxnSp>
          <p:nvCxnSpPr>
            <p:cNvPr id="91" name="AutoShape 42"/>
            <p:cNvCxnSpPr>
              <a:cxnSpLocks noChangeShapeType="1"/>
            </p:cNvCxnSpPr>
            <p:nvPr/>
          </p:nvCxnSpPr>
          <p:spPr bwMode="auto">
            <a:xfrm>
              <a:off x="401702" y="-567321"/>
              <a:ext cx="0" cy="1227721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" name="组合 94"/>
          <p:cNvGrpSpPr/>
          <p:nvPr/>
        </p:nvGrpSpPr>
        <p:grpSpPr>
          <a:xfrm>
            <a:off x="10261738" y="5696267"/>
            <a:ext cx="161290" cy="450850"/>
            <a:chOff x="137425" y="0"/>
            <a:chExt cx="264277" cy="660400"/>
          </a:xfrm>
        </p:grpSpPr>
        <p:cxnSp>
          <p:nvCxnSpPr>
            <p:cNvPr id="96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" name="组合 99"/>
          <p:cNvGrpSpPr/>
          <p:nvPr/>
        </p:nvGrpSpPr>
        <p:grpSpPr>
          <a:xfrm>
            <a:off x="9286378" y="5696267"/>
            <a:ext cx="161290" cy="450850"/>
            <a:chOff x="137425" y="0"/>
            <a:chExt cx="264277" cy="660400"/>
          </a:xfrm>
        </p:grpSpPr>
        <p:cxnSp>
          <p:nvCxnSpPr>
            <p:cNvPr id="101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" name="组合 104"/>
          <p:cNvGrpSpPr/>
          <p:nvPr/>
        </p:nvGrpSpPr>
        <p:grpSpPr>
          <a:xfrm>
            <a:off x="8352928" y="5696267"/>
            <a:ext cx="161290" cy="450850"/>
            <a:chOff x="137425" y="0"/>
            <a:chExt cx="264277" cy="660400"/>
          </a:xfrm>
        </p:grpSpPr>
        <p:cxnSp>
          <p:nvCxnSpPr>
            <p:cNvPr id="106" name="AutoShape 42"/>
            <p:cNvCxnSpPr>
              <a:cxnSpLocks noChangeShapeType="1"/>
            </p:cNvCxnSpPr>
            <p:nvPr/>
          </p:nvCxnSpPr>
          <p:spPr bwMode="auto">
            <a:xfrm>
              <a:off x="401702" y="0"/>
              <a:ext cx="0" cy="660400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Rectangle 13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1142640" rIns="914112" bIns="114264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6" name="Rectangle 155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/>
            </a:r>
            <a:b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</a:b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9650717" y="1126220"/>
            <a:ext cx="1526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主计划</a:t>
            </a:r>
            <a:r>
              <a:rPr lang="en-US" altLang="zh-CN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endParaRPr lang="zh-CN" altLang="en-US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276655" y="1100891"/>
            <a:ext cx="193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主计划全部内容</a:t>
            </a:r>
            <a:endParaRPr lang="zh-CN" altLang="en-US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1603973" y="5414577"/>
            <a:ext cx="13155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设计子计划</a:t>
            </a:r>
            <a:r>
              <a:rPr lang="en-US" altLang="zh-CN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endParaRPr lang="zh-CN" altLang="en-US" sz="11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880624" y="5407977"/>
            <a:ext cx="1189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设计子计划内容</a:t>
            </a:r>
            <a:endParaRPr lang="zh-CN" altLang="en-US" sz="11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449495" y="3656880"/>
            <a:ext cx="1251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采购子计划</a:t>
            </a:r>
            <a:r>
              <a:rPr lang="en-US" altLang="zh-CN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endParaRPr lang="zh-CN" altLang="en-US" sz="11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449495" y="5395926"/>
            <a:ext cx="1251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采购子计划内容</a:t>
            </a:r>
            <a:endParaRPr lang="zh-CN" altLang="en-US" sz="11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818547" y="3625076"/>
            <a:ext cx="1251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生产</a:t>
            </a:r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子计划</a:t>
            </a:r>
            <a:r>
              <a:rPr lang="en-US" altLang="zh-CN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endParaRPr lang="zh-CN" altLang="en-US" sz="11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7386828" y="6022130"/>
            <a:ext cx="1251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生产</a:t>
            </a:r>
            <a:r>
              <a:rPr lang="zh-CN" altLang="en-US" sz="11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子计划</a:t>
            </a:r>
            <a:r>
              <a:rPr lang="zh-CN" altLang="en-US" sz="11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</a:t>
            </a:r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8973323" y="4036378"/>
            <a:ext cx="967105" cy="404994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产品</a:t>
            </a:r>
            <a:r>
              <a:rPr lang="zh-CN" sz="1200" b="1" kern="100" dirty="0" smtClean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样机</a:t>
            </a:r>
            <a:endParaRPr lang="en-US" altLang="zh-CN" sz="1200" b="1" kern="100" dirty="0" smtClean="0">
              <a:solidFill>
                <a:srgbClr val="000000"/>
              </a:solidFill>
              <a:effectLst/>
              <a:latin typeface="Calibri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CN" sz="1200" b="1" kern="100" dirty="0" smtClean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测试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7696973" y="4036378"/>
            <a:ext cx="918845" cy="404993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产品</a:t>
            </a:r>
            <a:r>
              <a:rPr lang="zh-CN" sz="1200" b="1" kern="100" dirty="0" smtClean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样机</a:t>
            </a:r>
            <a:endParaRPr lang="en-US" altLang="zh-CN" sz="1200" b="1" kern="100" dirty="0" smtClean="0">
              <a:solidFill>
                <a:srgbClr val="000000"/>
              </a:solidFill>
              <a:effectLst/>
              <a:latin typeface="Calibri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CN" sz="1200" b="1" kern="100" dirty="0" smtClean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试制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850306" y="4452389"/>
            <a:ext cx="161290" cy="890270"/>
            <a:chOff x="137425" y="-643983"/>
            <a:chExt cx="264277" cy="1304383"/>
          </a:xfrm>
        </p:grpSpPr>
        <p:cxnSp>
          <p:nvCxnSpPr>
            <p:cNvPr id="111" name="AutoShape 42"/>
            <p:cNvCxnSpPr>
              <a:cxnSpLocks noChangeShapeType="1"/>
            </p:cNvCxnSpPr>
            <p:nvPr/>
          </p:nvCxnSpPr>
          <p:spPr bwMode="auto">
            <a:xfrm>
              <a:off x="401702" y="-643983"/>
              <a:ext cx="0" cy="1304383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组合 114"/>
          <p:cNvGrpSpPr/>
          <p:nvPr/>
        </p:nvGrpSpPr>
        <p:grpSpPr>
          <a:xfrm>
            <a:off x="4627383" y="4452389"/>
            <a:ext cx="161290" cy="890270"/>
            <a:chOff x="137425" y="-643983"/>
            <a:chExt cx="264277" cy="1304383"/>
          </a:xfrm>
        </p:grpSpPr>
        <p:cxnSp>
          <p:nvCxnSpPr>
            <p:cNvPr id="116" name="AutoShape 42"/>
            <p:cNvCxnSpPr>
              <a:cxnSpLocks noChangeShapeType="1"/>
            </p:cNvCxnSpPr>
            <p:nvPr/>
          </p:nvCxnSpPr>
          <p:spPr bwMode="auto">
            <a:xfrm>
              <a:off x="401702" y="-643983"/>
              <a:ext cx="0" cy="1304383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" name="组合 119"/>
          <p:cNvGrpSpPr/>
          <p:nvPr/>
        </p:nvGrpSpPr>
        <p:grpSpPr>
          <a:xfrm>
            <a:off x="3746003" y="4452389"/>
            <a:ext cx="161290" cy="890270"/>
            <a:chOff x="137425" y="-643983"/>
            <a:chExt cx="264277" cy="1304383"/>
          </a:xfrm>
        </p:grpSpPr>
        <p:cxnSp>
          <p:nvCxnSpPr>
            <p:cNvPr id="121" name="AutoShape 42"/>
            <p:cNvCxnSpPr>
              <a:cxnSpLocks noChangeShapeType="1"/>
            </p:cNvCxnSpPr>
            <p:nvPr/>
          </p:nvCxnSpPr>
          <p:spPr bwMode="auto">
            <a:xfrm>
              <a:off x="401702" y="-643983"/>
              <a:ext cx="0" cy="1304383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" name="组合 124"/>
          <p:cNvGrpSpPr/>
          <p:nvPr/>
        </p:nvGrpSpPr>
        <p:grpSpPr>
          <a:xfrm>
            <a:off x="2810648" y="4452389"/>
            <a:ext cx="161290" cy="890270"/>
            <a:chOff x="137425" y="-643983"/>
            <a:chExt cx="264277" cy="1304383"/>
          </a:xfrm>
        </p:grpSpPr>
        <p:cxnSp>
          <p:nvCxnSpPr>
            <p:cNvPr id="126" name="AutoShape 42"/>
            <p:cNvCxnSpPr>
              <a:cxnSpLocks noChangeShapeType="1"/>
            </p:cNvCxnSpPr>
            <p:nvPr/>
          </p:nvCxnSpPr>
          <p:spPr bwMode="auto">
            <a:xfrm>
              <a:off x="401702" y="-643983"/>
              <a:ext cx="0" cy="1304383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" name="组合 129"/>
          <p:cNvGrpSpPr/>
          <p:nvPr/>
        </p:nvGrpSpPr>
        <p:grpSpPr>
          <a:xfrm>
            <a:off x="1889263" y="4452389"/>
            <a:ext cx="161290" cy="890270"/>
            <a:chOff x="137425" y="-643983"/>
            <a:chExt cx="264277" cy="1304383"/>
          </a:xfrm>
        </p:grpSpPr>
        <p:cxnSp>
          <p:nvCxnSpPr>
            <p:cNvPr id="131" name="AutoShape 42"/>
            <p:cNvCxnSpPr>
              <a:cxnSpLocks noChangeShapeType="1"/>
            </p:cNvCxnSpPr>
            <p:nvPr/>
          </p:nvCxnSpPr>
          <p:spPr bwMode="auto">
            <a:xfrm>
              <a:off x="401702" y="-643983"/>
              <a:ext cx="0" cy="1304383"/>
            </a:xfrm>
            <a:prstGeom prst="straightConnector1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137425" y="174424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137425" y="332990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137425" y="486271"/>
              <a:ext cx="263513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1603973" y="4037012"/>
            <a:ext cx="832193" cy="492635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产品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技术设计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2553194" y="4037012"/>
            <a:ext cx="829555" cy="492635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产品六性研究设计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3540263" y="4037012"/>
            <a:ext cx="680720" cy="492635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施工图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8" name="Text Box 27"/>
          <p:cNvSpPr txBox="1">
            <a:spLocks noChangeArrowheads="1"/>
          </p:cNvSpPr>
          <p:nvPr/>
        </p:nvSpPr>
        <p:spPr bwMode="auto">
          <a:xfrm>
            <a:off x="5511938" y="4036377"/>
            <a:ext cx="946150" cy="488121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模型样机制作材料采购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auto">
          <a:xfrm>
            <a:off x="4454663" y="4037012"/>
            <a:ext cx="680720" cy="492635"/>
          </a:xfrm>
          <a:prstGeom prst="rect">
            <a:avLst/>
          </a:prstGeom>
          <a:solidFill>
            <a:srgbClr val="B6DDE8"/>
          </a:solidFill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5400000" sx="1000" sy="1000" algn="ctr" rotWithShape="0">
              <a:srgbClr val="FFC000"/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200" b="1" kern="100" dirty="0">
                <a:solidFill>
                  <a:srgbClr val="000000"/>
                </a:solidFill>
                <a:effectLst/>
                <a:latin typeface="Calibri"/>
                <a:ea typeface="宋体"/>
                <a:cs typeface="Times New Roman"/>
              </a:rPr>
              <a:t>制造工艺设计</a:t>
            </a:r>
            <a:endParaRPr lang="zh-CN" sz="12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418261" y="3921972"/>
            <a:ext cx="8700316" cy="722714"/>
          </a:xfrm>
          <a:prstGeom prst="rect">
            <a:avLst/>
          </a:prstGeom>
          <a:solidFill>
            <a:srgbClr val="FF0000">
              <a:alpha val="29000"/>
            </a:srgbClr>
          </a:solidFill>
          <a:ln w="25400">
            <a:solidFill>
              <a:srgbClr val="1010E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52" name="矩形 151"/>
          <p:cNvSpPr/>
          <p:nvPr/>
        </p:nvSpPr>
        <p:spPr>
          <a:xfrm>
            <a:off x="10261909" y="4113331"/>
            <a:ext cx="1156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下达任务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308967" y="5945198"/>
            <a:ext cx="5799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注： </a:t>
            </a:r>
            <a:r>
              <a:rPr lang="en-US" altLang="zh-CN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</a:t>
            </a:r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图中方框内为</a:t>
            </a:r>
            <a:r>
              <a:rPr lang="en-US" altLang="zh-CN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内容，“         ”形标记为</a:t>
            </a:r>
            <a:r>
              <a:rPr lang="en-US" altLang="zh-CN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下的作业；</a:t>
            </a:r>
            <a:endParaRPr lang="en-US" altLang="zh-CN" sz="1400" b="1" dirty="0" smtClean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2.  </a:t>
            </a:r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有一部分主计划中的作业，下达给子计划后，就变成了子计划中的</a:t>
            </a:r>
            <a:r>
              <a:rPr lang="en-US" altLang="zh-CN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r>
              <a:rPr lang="zh-CN" altLang="en-US" sz="1400" b="1" dirty="0" smtClean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，详见“下达任务”圈出的内容。</a:t>
            </a:r>
            <a:endParaRPr lang="zh-CN" altLang="en-US" sz="14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73" y="5942445"/>
            <a:ext cx="218771" cy="27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49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6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6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2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000"/>
                            </p:stCondLst>
                            <p:childTnLst>
                              <p:par>
                                <p:cTn id="32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1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000"/>
                            </p:stCondLst>
                            <p:childTnLst>
                              <p:par>
                                <p:cTn id="3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2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4000"/>
                            </p:stCondLst>
                            <p:childTnLst>
                              <p:par>
                                <p:cTn id="3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1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4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6" grpId="0" animBg="1"/>
      <p:bldP spid="12" grpId="0" animBg="1"/>
      <p:bldP spid="13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52" grpId="0" animBg="1"/>
      <p:bldP spid="53" grpId="0" animBg="1"/>
      <p:bldP spid="55" grpId="0" animBg="1"/>
      <p:bldP spid="137" grpId="0"/>
      <p:bldP spid="143" grpId="0"/>
      <p:bldP spid="144" grpId="0"/>
      <p:bldP spid="145" grpId="0"/>
      <p:bldP spid="146" grpId="0"/>
      <p:bldP spid="147" grpId="0"/>
      <p:bldP spid="149" grpId="0"/>
      <p:bldP spid="150" grpId="0"/>
      <p:bldP spid="50" grpId="0" animBg="1"/>
      <p:bldP spid="49" grpId="0" animBg="1"/>
      <p:bldP spid="42" grpId="0" animBg="1"/>
      <p:bldP spid="42" grpId="1" animBg="1"/>
      <p:bldP spid="44" grpId="0" animBg="1"/>
      <p:bldP spid="44" grpId="1" animBg="1"/>
      <p:bldP spid="46" grpId="0" animBg="1"/>
      <p:bldP spid="46" grpId="1" animBg="1"/>
      <p:bldP spid="48" grpId="0" animBg="1"/>
      <p:bldP spid="47" grpId="0" animBg="1"/>
      <p:bldP spid="47" grpId="1" animBg="1"/>
      <p:bldP spid="151" grpId="0" animBg="1"/>
      <p:bldP spid="152" grpId="0"/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录入作业信息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Wingdings" pitchFamily="2" charset="2"/>
              <a:buChar char="l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是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的下一级，所以增加作业之前需要先选择</a:t>
            </a:r>
            <a:r>
              <a:rPr lang="en-US" altLang="zh-CN" sz="2400" b="1" dirty="0" smtClean="0"/>
              <a:t>WBS;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/>
              <a:t>在下图十三之“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处选择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，然后点击右侧“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处“增加作业”按钮。即可在对应的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下增加一条作业记录行，可在该行内填写相关内容</a:t>
            </a:r>
            <a:r>
              <a:rPr lang="zh-CN" altLang="en-US" sz="2400" b="1" dirty="0" smtClean="0"/>
              <a:t>，</a:t>
            </a:r>
            <a:r>
              <a:rPr lang="zh-CN" altLang="en-US" sz="2400" b="1" dirty="0"/>
              <a:t>若</a:t>
            </a:r>
            <a:r>
              <a:rPr lang="zh-CN" altLang="en-US" sz="2400" b="1" dirty="0" smtClean="0"/>
              <a:t>无相关栏位可以填写</a:t>
            </a:r>
            <a:r>
              <a:rPr lang="zh-CN" altLang="en-US" sz="2400" b="1" dirty="0"/>
              <a:t>时，可到下方“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处的多个折叠标签页</a:t>
            </a:r>
            <a:r>
              <a:rPr lang="zh-CN" altLang="en-US" sz="2400" b="1" dirty="0" smtClean="0"/>
              <a:t>中寻找。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如</a:t>
            </a:r>
            <a:r>
              <a:rPr lang="zh-CN" altLang="en-US" sz="2400" b="1" dirty="0"/>
              <a:t>未出现“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处之表单，可点击“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处之“底部”，该按钮控制页面底部是否显示作业详情的页签。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61949" y="2950012"/>
            <a:ext cx="11515725" cy="3765114"/>
            <a:chOff x="361950" y="3657600"/>
            <a:chExt cx="5486400" cy="3057525"/>
          </a:xfrm>
        </p:grpSpPr>
        <p:pic>
          <p:nvPicPr>
            <p:cNvPr id="2969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" y="3657600"/>
              <a:ext cx="548640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 Box 3"/>
            <p:cNvSpPr txBox="1">
              <a:spLocks noChangeArrowheads="1"/>
            </p:cNvSpPr>
            <p:nvPr/>
          </p:nvSpPr>
          <p:spPr bwMode="auto">
            <a:xfrm>
              <a:off x="4981599" y="6000750"/>
              <a:ext cx="615927" cy="368300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图十三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录入作业信息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9358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buFont typeface="Wingdings" pitchFamily="2" charset="2"/>
              <a:buChar char="l"/>
            </a:pPr>
            <a:r>
              <a:rPr lang="zh-CN" altLang="en-US" sz="2400" b="1" dirty="0" smtClean="0"/>
              <a:t>如录入作业时，选择了错误的</a:t>
            </a:r>
            <a:r>
              <a:rPr lang="en-US" altLang="zh-CN" sz="2400" b="1" dirty="0" smtClean="0"/>
              <a:t>WBS</a:t>
            </a:r>
            <a:r>
              <a:rPr lang="zh-CN" altLang="en-US" sz="2400" b="1" dirty="0" smtClean="0"/>
              <a:t>，可以按以下步骤进行修改：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60360" y="1246404"/>
            <a:ext cx="4268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如右图，先在“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”处选择待修改作业；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点击“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”处“</a:t>
            </a:r>
            <a:r>
              <a:rPr lang="en-US" altLang="zh-CN" sz="2400" b="1" dirty="0" smtClean="0"/>
              <a:t>…</a:t>
            </a:r>
            <a:r>
              <a:rPr lang="zh-CN" altLang="en-US" sz="2400" b="1" dirty="0" smtClean="0"/>
              <a:t>”按钮，弹出其右侧窗口；在其中选择拟更换的</a:t>
            </a:r>
            <a:r>
              <a:rPr lang="en-US" altLang="zh-CN" sz="2400" b="1" dirty="0" smtClean="0"/>
              <a:t>WBS</a:t>
            </a:r>
            <a:r>
              <a:rPr lang="zh-CN" altLang="en-US" sz="2400" b="1" dirty="0" smtClean="0"/>
              <a:t>（如“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”）；</a:t>
            </a:r>
            <a:endParaRPr lang="en-US" altLang="zh-CN" sz="24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点击“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”处“确定”后，“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”处的作业就被移动到了新的</a:t>
            </a:r>
            <a:r>
              <a:rPr lang="en-US" altLang="zh-CN" sz="2400" b="1" dirty="0" smtClean="0"/>
              <a:t>WBS</a:t>
            </a:r>
            <a:r>
              <a:rPr lang="zh-CN" altLang="en-US" sz="2400" b="1" dirty="0" smtClean="0"/>
              <a:t>处。</a:t>
            </a:r>
            <a:endParaRPr lang="zh-CN" altLang="en-US" sz="2400" b="1" dirty="0"/>
          </a:p>
        </p:txBody>
      </p:sp>
      <p:grpSp>
        <p:nvGrpSpPr>
          <p:cNvPr id="17" name="组合 16"/>
          <p:cNvGrpSpPr/>
          <p:nvPr/>
        </p:nvGrpSpPr>
        <p:grpSpPr>
          <a:xfrm>
            <a:off x="4906367" y="1246404"/>
            <a:ext cx="7274897" cy="5300898"/>
            <a:chOff x="4906367" y="1246404"/>
            <a:chExt cx="7274897" cy="530089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367" y="1246404"/>
              <a:ext cx="7274897" cy="3482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206" y="4833376"/>
              <a:ext cx="4283916" cy="1713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5172501" y="2593075"/>
              <a:ext cx="1037229" cy="3205636"/>
            </a:xfrm>
            <a:prstGeom prst="straightConnector1">
              <a:avLst/>
            </a:prstGeom>
            <a:ln w="38100">
              <a:solidFill>
                <a:srgbClr val="1010E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7335672" y="3773606"/>
              <a:ext cx="320723" cy="1289713"/>
            </a:xfrm>
            <a:prstGeom prst="straightConnector1">
              <a:avLst/>
            </a:prstGeom>
            <a:ln w="38100">
              <a:solidFill>
                <a:srgbClr val="1010E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/>
          <p:cNvSpPr/>
          <p:nvPr/>
        </p:nvSpPr>
        <p:spPr>
          <a:xfrm>
            <a:off x="283190" y="5170135"/>
            <a:ext cx="5216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但需注意，此操作必须在“进度检测”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“检测体系” 权重分配工作开始之前进行。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75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1219170"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目录</a:t>
            </a:r>
            <a:endParaRPr lang="en-GB" altLang="zh-CN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81152" y="1988047"/>
            <a:ext cx="1794292" cy="612920"/>
            <a:chOff x="2215144" y="982844"/>
            <a:chExt cx="1120898" cy="842780"/>
          </a:xfrm>
        </p:grpSpPr>
        <p:sp>
          <p:nvSpPr>
            <p:cNvPr id="13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635808" y="2007280"/>
            <a:ext cx="6930953" cy="593687"/>
            <a:chOff x="4315150" y="953426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计划编制实验</a:t>
              </a: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课程介绍</a:t>
              </a:r>
            </a:p>
          </p:txBody>
        </p:sp>
        <p:sp>
          <p:nvSpPr>
            <p:cNvPr id="29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55588" y="3592821"/>
            <a:ext cx="6930953" cy="593687"/>
            <a:chOff x="4315150" y="953426"/>
            <a:chExt cx="3857250" cy="540057"/>
          </a:xfrm>
        </p:grpSpPr>
        <p:sp>
          <p:nvSpPr>
            <p:cNvPr id="35" name="矩形 34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学生实验</a:t>
              </a: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练习操作指引</a:t>
              </a:r>
            </a:p>
          </p:txBody>
        </p:sp>
        <p:sp>
          <p:nvSpPr>
            <p:cNvPr id="36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81152" y="3588108"/>
            <a:ext cx="1794292" cy="612920"/>
            <a:chOff x="2215144" y="2319731"/>
            <a:chExt cx="1120898" cy="842780"/>
          </a:xfrm>
        </p:grpSpPr>
        <p:sp>
          <p:nvSpPr>
            <p:cNvPr id="31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33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作业信息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buFont typeface="Wingdings" pitchFamily="2" charset="2"/>
              <a:buChar char="l"/>
            </a:pPr>
            <a:r>
              <a:rPr lang="zh-CN" altLang="en-US" sz="2400" b="1" dirty="0" smtClean="0"/>
              <a:t>对于</a:t>
            </a:r>
            <a:r>
              <a:rPr lang="zh-CN" altLang="en-US" sz="2400" b="1" dirty="0"/>
              <a:t>采用</a:t>
            </a:r>
            <a:r>
              <a:rPr lang="en-US" altLang="zh-CN" sz="2400" b="1" dirty="0"/>
              <a:t>CPM</a:t>
            </a:r>
            <a:r>
              <a:rPr lang="zh-CN" altLang="en-US" sz="2400" b="1" dirty="0"/>
              <a:t>（关键路径法</a:t>
            </a:r>
            <a:r>
              <a:rPr lang="zh-CN" altLang="en-US" sz="2400" b="1" dirty="0" smtClean="0"/>
              <a:t>）网络技术</a:t>
            </a:r>
            <a:r>
              <a:rPr lang="zh-CN" altLang="en-US" sz="2400" b="1" dirty="0"/>
              <a:t>的</a:t>
            </a:r>
            <a:r>
              <a:rPr lang="zh-CN" altLang="en-US" sz="2400" b="1" dirty="0" smtClean="0"/>
              <a:t>计划软件，需录入的作业</a:t>
            </a:r>
            <a:r>
              <a:rPr lang="zh-CN" altLang="en-US" sz="2400" b="1" dirty="0"/>
              <a:t>信息主要包括：</a:t>
            </a:r>
          </a:p>
          <a:p>
            <a:pPr marL="723900" indent="-457200">
              <a:buAutoNum type="alphaLcParenR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代码，软件默认代码从</a:t>
            </a:r>
            <a:r>
              <a:rPr lang="en-US" altLang="zh-CN" sz="2400" b="1" dirty="0"/>
              <a:t>A1000</a:t>
            </a:r>
            <a:r>
              <a:rPr lang="zh-CN" altLang="en-US" sz="2400" b="1" dirty="0"/>
              <a:t>开始，每次自动增加</a:t>
            </a:r>
            <a:r>
              <a:rPr lang="en-US" altLang="zh-CN" sz="2400" b="1" dirty="0"/>
              <a:t>10</a:t>
            </a:r>
            <a:r>
              <a:rPr lang="zh-CN" altLang="en-US" sz="2400" b="1" dirty="0" smtClean="0"/>
              <a:t>。如</a:t>
            </a:r>
            <a:r>
              <a:rPr lang="zh-CN" altLang="en-US" sz="2400" b="1" dirty="0"/>
              <a:t>需调整作业代码，可在某个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的第一道作业输入时调整，这样软件会将此代码作为默认值，后续增加的作业的代码在此基础上自动加</a:t>
            </a:r>
            <a:r>
              <a:rPr lang="en-US" altLang="zh-CN" sz="2400" b="1" dirty="0"/>
              <a:t>10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723900" indent="-457200">
              <a:buAutoNum type="alphaLcParenR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名称，按实际信息录入即可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723900" indent="-457200">
              <a:buAutoNum type="alphaLcParenR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工期，按预计工期录入即可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723900" indent="-457200">
              <a:buAutoNum type="alphaLcParenR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日历，在创建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时已做过设定，增加作业时会默认沿用该日历，个别作业如需修改，可在“常用”标签页中调整</a:t>
            </a:r>
            <a:r>
              <a:rPr lang="zh-CN" altLang="en-US" sz="2400" b="1" dirty="0" smtClean="0"/>
              <a:t>（即上</a:t>
            </a:r>
            <a:r>
              <a:rPr lang="zh-CN" altLang="en-US" sz="2400" b="1" dirty="0"/>
              <a:t>图十三“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处的最左侧页签</a:t>
            </a:r>
            <a:r>
              <a:rPr lang="zh-CN" altLang="en-US" sz="2400" b="1" dirty="0" smtClean="0"/>
              <a:t>）。</a:t>
            </a:r>
            <a:endParaRPr lang="en-US" altLang="zh-CN" sz="2400" b="1" dirty="0" smtClean="0"/>
          </a:p>
          <a:p>
            <a:pPr marL="723900" indent="-457200">
              <a:buAutoNum type="alphaLcParenR"/>
            </a:pP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关系，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按下页图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十四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操作。</a:t>
            </a:r>
            <a:endParaRPr lang="en-US" altLang="zh-CN" sz="24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23900" indent="-457200">
              <a:buAutoNum type="alphaLcParenR"/>
            </a:pPr>
            <a:r>
              <a:rPr lang="zh-CN" altLang="en-US" sz="2400" b="1" dirty="0" smtClean="0"/>
              <a:t>作业</a:t>
            </a:r>
            <a:r>
              <a:rPr lang="zh-CN" altLang="en-US" sz="2400" b="1" dirty="0"/>
              <a:t>信息输入完毕，点击图十四中“</a:t>
            </a:r>
            <a:r>
              <a:rPr lang="en-US" altLang="zh-CN" sz="2400" b="1" dirty="0"/>
              <a:t>10”</a:t>
            </a:r>
            <a:r>
              <a:rPr lang="zh-CN" altLang="en-US" sz="2400" b="1" dirty="0"/>
              <a:t>处“保存”直接保存，或点击“</a:t>
            </a:r>
            <a:r>
              <a:rPr lang="en-US" altLang="zh-CN" sz="2400" b="1" dirty="0"/>
              <a:t>11”</a:t>
            </a:r>
            <a:r>
              <a:rPr lang="zh-CN" altLang="en-US" sz="2400" b="1" dirty="0"/>
              <a:t>处“</a:t>
            </a:r>
            <a:r>
              <a:rPr lang="en-US" altLang="zh-CN" sz="2400" b="1" dirty="0"/>
              <a:t>×”</a:t>
            </a:r>
            <a:r>
              <a:rPr lang="zh-CN" altLang="en-US" sz="2400" b="1" dirty="0"/>
              <a:t>，在弹出“是否保存”时选择“是”</a:t>
            </a:r>
            <a:r>
              <a:rPr lang="zh-CN" altLang="en-US" sz="2400" b="1" dirty="0" smtClean="0"/>
              <a:t>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>
                <a:solidFill>
                  <a:srgbClr val="FF0000"/>
                </a:solidFill>
              </a:rPr>
              <a:t>需输入的项目作业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信息，详见后页 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“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主计划作业清单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”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作业工期与逻辑关系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信息。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1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作业信息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buFont typeface="+mj-lt"/>
              <a:buAutoNum type="alphaLcParenR" startAt="5"/>
            </a:pPr>
            <a:r>
              <a:rPr lang="zh-CN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</a:t>
            </a: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关系，按下图十四操作</a:t>
            </a:r>
            <a:r>
              <a:rPr lang="zh-CN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en-US" altLang="zh-CN" sz="2000" b="1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23900" indent="-457200">
              <a:buFont typeface="Wingdings" pitchFamily="2" charset="2"/>
              <a:buChar char="Ø"/>
            </a:pPr>
            <a:r>
              <a:rPr lang="zh-CN" altLang="en-US" sz="2000" b="1" dirty="0"/>
              <a:t>点击“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处“逻辑关系”标签，可以看到“</a:t>
            </a:r>
            <a:r>
              <a:rPr lang="en-US" altLang="zh-CN" sz="2000" b="1" dirty="0"/>
              <a:t>2”“</a:t>
            </a:r>
            <a:r>
              <a:rPr lang="zh-CN" altLang="en-US" sz="2000" b="1" dirty="0"/>
              <a:t>紧前作业”和“</a:t>
            </a:r>
            <a:r>
              <a:rPr lang="en-US" altLang="zh-CN" sz="2000" b="1" dirty="0"/>
              <a:t>3”“</a:t>
            </a:r>
            <a:r>
              <a:rPr lang="zh-CN" altLang="en-US" sz="2000" b="1" dirty="0"/>
              <a:t>后续作业”两个子标签；</a:t>
            </a:r>
          </a:p>
          <a:p>
            <a:pPr marL="723900" indent="-457200">
              <a:buFont typeface="Wingdings" pitchFamily="2" charset="2"/>
              <a:buChar char="Ø"/>
            </a:pPr>
            <a:r>
              <a:rPr lang="zh-CN" altLang="en-US" sz="2000" b="1" dirty="0"/>
              <a:t>在子标签中点击“</a:t>
            </a:r>
            <a:r>
              <a:rPr lang="en-US" altLang="zh-CN" sz="2000" b="1" dirty="0"/>
              <a:t>4”</a:t>
            </a:r>
            <a:r>
              <a:rPr lang="zh-CN" altLang="en-US" sz="2000" b="1" dirty="0"/>
              <a:t>或“</a:t>
            </a:r>
            <a:r>
              <a:rPr lang="en-US" altLang="zh-CN" sz="2000" b="1" dirty="0"/>
              <a:t>5”</a:t>
            </a:r>
            <a:r>
              <a:rPr lang="zh-CN" altLang="en-US" sz="2000" b="1" dirty="0"/>
              <a:t>处“分配”按钮，弹出下图十五所示窗口；</a:t>
            </a:r>
          </a:p>
          <a:p>
            <a:pPr marL="723900" indent="-457200">
              <a:buFont typeface="Wingdings" pitchFamily="2" charset="2"/>
              <a:buChar char="Ø"/>
            </a:pPr>
            <a:r>
              <a:rPr lang="zh-CN" altLang="en-US" sz="2000" b="1" dirty="0" smtClean="0"/>
              <a:t>拉动</a:t>
            </a:r>
            <a:r>
              <a:rPr lang="zh-CN" altLang="en-US" sz="2000" b="1" dirty="0"/>
              <a:t>图</a:t>
            </a:r>
            <a:r>
              <a:rPr lang="zh-CN" altLang="en-US" sz="2000" b="1" dirty="0" smtClean="0"/>
              <a:t>十五 “</a:t>
            </a:r>
            <a:r>
              <a:rPr lang="en-US" altLang="zh-CN" sz="2000" b="1" dirty="0" smtClean="0"/>
              <a:t>1”</a:t>
            </a:r>
            <a:r>
              <a:rPr lang="zh-CN" altLang="en-US" sz="2000" b="1" dirty="0"/>
              <a:t>处之下拉条，直到“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中出现所需作业，点击该作业和右侧“</a:t>
            </a:r>
            <a:r>
              <a:rPr lang="en-US" altLang="zh-CN" sz="2000" b="1" dirty="0"/>
              <a:t>3”</a:t>
            </a:r>
            <a:r>
              <a:rPr lang="zh-CN" altLang="en-US" sz="2000" b="1" dirty="0"/>
              <a:t>处之“分配”按钮，即可加载相应的逻辑关系；默认逻辑关系为“</a:t>
            </a:r>
            <a:r>
              <a:rPr lang="en-US" altLang="zh-CN" sz="2000" b="1" dirty="0"/>
              <a:t>FS”</a:t>
            </a:r>
            <a:r>
              <a:rPr lang="zh-CN" altLang="en-US" sz="2000" b="1" dirty="0"/>
              <a:t>，可根据需要调整“关系类型”和“延时”值（图十四中“</a:t>
            </a:r>
            <a:r>
              <a:rPr lang="en-US" altLang="zh-CN" sz="2000" b="1" dirty="0"/>
              <a:t>9”</a:t>
            </a:r>
            <a:r>
              <a:rPr lang="zh-CN" altLang="en-US" sz="2000" b="1" dirty="0"/>
              <a:t>位置处）；</a:t>
            </a:r>
          </a:p>
          <a:p>
            <a:pPr marL="723900" indent="-457200">
              <a:buFont typeface="Wingdings" pitchFamily="2" charset="2"/>
              <a:buChar char="Ø"/>
            </a:pPr>
            <a:r>
              <a:rPr lang="zh-CN" altLang="en-US" sz="2000" b="1" dirty="0"/>
              <a:t>对多余或错误的逻辑关系，选择后点击“删除”按钮即能删除（图十四中“</a:t>
            </a:r>
            <a:r>
              <a:rPr lang="en-US" altLang="zh-CN" sz="2000" b="1" dirty="0"/>
              <a:t>6”</a:t>
            </a:r>
            <a:r>
              <a:rPr lang="zh-CN" altLang="en-US" sz="2000" b="1" dirty="0"/>
              <a:t>或“</a:t>
            </a:r>
            <a:r>
              <a:rPr lang="en-US" altLang="zh-CN" sz="2000" b="1" dirty="0"/>
              <a:t>7”</a:t>
            </a:r>
            <a:r>
              <a:rPr lang="zh-CN" altLang="en-US" sz="2000" b="1" dirty="0"/>
              <a:t>位置处）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marL="723900" indent="-457200">
              <a:buFont typeface="Wingdings" pitchFamily="2" charset="2"/>
              <a:buChar char="Ø"/>
            </a:pPr>
            <a:r>
              <a:rPr lang="zh-CN" altLang="en-US" sz="2000" b="1" dirty="0"/>
              <a:t>图十四中“</a:t>
            </a:r>
            <a:r>
              <a:rPr lang="en-US" altLang="zh-CN" sz="2000" b="1" dirty="0"/>
              <a:t>8”</a:t>
            </a:r>
            <a:r>
              <a:rPr lang="zh-CN" altLang="en-US" sz="2000" b="1" dirty="0"/>
              <a:t>位置“</a:t>
            </a:r>
            <a:r>
              <a:rPr lang="zh-CN" altLang="en-US" sz="2000" b="1" dirty="0">
                <a:solidFill>
                  <a:srgbClr val="FF0000"/>
                </a:solidFill>
              </a:rPr>
              <a:t>转到</a:t>
            </a:r>
            <a:r>
              <a:rPr lang="zh-CN" altLang="en-US" sz="2000" b="1" dirty="0"/>
              <a:t>”按钮，可以在对当前作业进行逻辑关系加载时，快速转到与其有逻辑关系的对应作业行，是一个</a:t>
            </a:r>
            <a:r>
              <a:rPr lang="zh-CN" altLang="en-US" sz="2000" b="1" dirty="0">
                <a:solidFill>
                  <a:srgbClr val="FF0000"/>
                </a:solidFill>
              </a:rPr>
              <a:t>为熟练者提高效率</a:t>
            </a:r>
            <a:r>
              <a:rPr lang="zh-CN" altLang="en-US" sz="2000" b="1" dirty="0"/>
              <a:t>的功能</a:t>
            </a:r>
            <a:r>
              <a:rPr lang="zh-CN" altLang="en-US" sz="2000" b="1" dirty="0" smtClean="0"/>
              <a:t>按钮，可以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尝试使用</a:t>
            </a:r>
            <a:r>
              <a:rPr lang="zh-CN" altLang="en-US" sz="2000" b="1" dirty="0" smtClean="0"/>
              <a:t>。</a:t>
            </a:r>
            <a:endParaRPr lang="zh-CN" altLang="en-US" sz="2000" b="1" dirty="0"/>
          </a:p>
          <a:p>
            <a:pPr marL="723900" indent="-457200">
              <a:buFont typeface="+mj-lt"/>
              <a:buAutoNum type="alphaLcParenR" startAt="5"/>
            </a:pPr>
            <a:endParaRPr lang="zh-CN" altLang="en-US" sz="20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6400800" y="3600450"/>
            <a:ext cx="5695950" cy="3186114"/>
            <a:chOff x="6610350" y="3105150"/>
            <a:chExt cx="5486400" cy="3681413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350" y="3105150"/>
              <a:ext cx="5486400" cy="368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743701" y="5921374"/>
              <a:ext cx="1019174" cy="38417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图十五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6199" y="3600450"/>
            <a:ext cx="6248401" cy="3257550"/>
            <a:chOff x="76200" y="3752850"/>
            <a:chExt cx="5486400" cy="3105150"/>
          </a:xfrm>
        </p:grpSpPr>
        <p:pic>
          <p:nvPicPr>
            <p:cNvPr id="1026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3752850"/>
              <a:ext cx="5486400" cy="310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524001" y="6007099"/>
              <a:ext cx="1019174" cy="38417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</a:t>
              </a:r>
              <a:r>
                <a:rPr lang="zh-CN" altLang="en-US" sz="2000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四</a:t>
              </a:r>
              <a:endPara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4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主计划作业清单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1508" y="734254"/>
            <a:ext cx="11960196" cy="5646074"/>
            <a:chOff x="181508" y="734254"/>
            <a:chExt cx="11960196" cy="5646074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08" y="734254"/>
              <a:ext cx="5277596" cy="5646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230" y="734254"/>
              <a:ext cx="6532474" cy="3968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矩形 5"/>
          <p:cNvSpPr/>
          <p:nvPr/>
        </p:nvSpPr>
        <p:spPr bwMode="auto">
          <a:xfrm>
            <a:off x="3007907" y="734254"/>
            <a:ext cx="1509502" cy="5646073"/>
          </a:xfrm>
          <a:prstGeom prst="rect">
            <a:avLst/>
          </a:prstGeom>
          <a:solidFill>
            <a:srgbClr val="00B050">
              <a:alpha val="23000"/>
            </a:srgbClr>
          </a:solidFill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677470" y="5785162"/>
            <a:ext cx="1454444" cy="428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zh-CN" altLang="en-US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逻辑关系信息</a:t>
            </a:r>
            <a:endParaRPr lang="zh-CN" altLang="en-US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09230" y="6237028"/>
            <a:ext cx="14807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162567" y="5950425"/>
            <a:ext cx="1514904" cy="28660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 txBox="1">
            <a:spLocks/>
          </p:cNvSpPr>
          <p:nvPr/>
        </p:nvSpPr>
        <p:spPr>
          <a:xfrm>
            <a:off x="10242646" y="5239252"/>
            <a:ext cx="1454444" cy="4286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zh-CN" altLang="en-US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作业工期信息</a:t>
            </a:r>
            <a:endParaRPr lang="zh-CN" alt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0174406" y="5691118"/>
            <a:ext cx="14807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9055290" y="4421875"/>
            <a:ext cx="1139589" cy="1269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8516203" y="734254"/>
            <a:ext cx="655093" cy="3968009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33354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Wingdings" pitchFamily="2" charset="2"/>
              <a:buChar char="l"/>
            </a:pPr>
            <a:r>
              <a:rPr lang="zh-CN" altLang="en-US" sz="2000" b="1" dirty="0" smtClean="0"/>
              <a:t>以上</a:t>
            </a:r>
            <a:r>
              <a:rPr lang="zh-CN" altLang="en-US" sz="2000" b="1" dirty="0"/>
              <a:t>各步骤，只是录入了作业信息，要生成正式的进度计划，还需进行进度计算和进度优化。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/>
              <a:t>按下图十六所示点击“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 “计算”按钮，软件将对所输入的进度信息依据</a:t>
            </a:r>
            <a:r>
              <a:rPr lang="en-US" altLang="zh-CN" sz="2000" b="1" dirty="0"/>
              <a:t>CPM</a:t>
            </a:r>
            <a:r>
              <a:rPr lang="zh-CN" altLang="en-US" sz="2000" b="1" dirty="0"/>
              <a:t>关键路径法进行进度网络计算。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/>
              <a:t>在练习作业中，项目起始日期为</a:t>
            </a:r>
            <a:r>
              <a:rPr lang="en-US" altLang="zh-CN" sz="2000" b="1" dirty="0"/>
              <a:t>2019-03-01</a:t>
            </a:r>
            <a:r>
              <a:rPr lang="zh-CN" altLang="en-US" sz="2000" b="1" dirty="0"/>
              <a:t>，故在选择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数据日期</a:t>
            </a:r>
            <a:r>
              <a:rPr lang="zh-CN" altLang="en-US" sz="2000" b="1" dirty="0"/>
              <a:t>（见图十六中“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处）时，应选择此日期进行计算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如果</a:t>
            </a:r>
            <a:r>
              <a:rPr lang="zh-CN" altLang="en-US" sz="2000" b="1" dirty="0" smtClean="0"/>
              <a:t>在</a:t>
            </a:r>
            <a:r>
              <a:rPr lang="zh-CN" altLang="en-US" sz="2000" b="1" dirty="0"/>
              <a:t>计算过程中发现</a:t>
            </a:r>
            <a:r>
              <a:rPr lang="zh-CN" altLang="en-US" sz="2000" b="1" dirty="0">
                <a:solidFill>
                  <a:srgbClr val="FF0000"/>
                </a:solidFill>
              </a:rPr>
              <a:t>存在循环逻辑关系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计算过程将自动终止</a:t>
            </a:r>
            <a:r>
              <a:rPr lang="zh-CN" altLang="en-US" sz="2000" b="1" dirty="0"/>
              <a:t>，软件弹出图十七所示“网络回路”警示窗口，其中会显示出存在逻辑回路的作业清单，操作者</a:t>
            </a:r>
            <a:r>
              <a:rPr lang="zh-CN" altLang="en-US" sz="2000" b="1" dirty="0">
                <a:solidFill>
                  <a:srgbClr val="FF0000"/>
                </a:solidFill>
              </a:rPr>
              <a:t>需</a:t>
            </a:r>
            <a:r>
              <a:rPr lang="zh-CN" altLang="en-US" sz="2000" b="1" dirty="0"/>
              <a:t>根据清单</a:t>
            </a:r>
            <a:r>
              <a:rPr lang="zh-CN" altLang="en-US" sz="2000" b="1" dirty="0" smtClean="0"/>
              <a:t>提示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手工删除或调整</a:t>
            </a:r>
            <a:r>
              <a:rPr lang="zh-CN" altLang="en-US" sz="2000" b="1" dirty="0"/>
              <a:t>造成回路的多余逻辑关系，否则计划编制工作无法继续，因为软件无法判断哪条逻辑关系不正确。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7293" y="3391469"/>
            <a:ext cx="12125186" cy="3439235"/>
            <a:chOff x="27293" y="3691719"/>
            <a:chExt cx="12125186" cy="3138985"/>
          </a:xfrm>
        </p:grpSpPr>
        <p:grpSp>
          <p:nvGrpSpPr>
            <p:cNvPr id="3" name="组合 2"/>
            <p:cNvGrpSpPr/>
            <p:nvPr/>
          </p:nvGrpSpPr>
          <p:grpSpPr>
            <a:xfrm>
              <a:off x="27293" y="3691719"/>
              <a:ext cx="5732061" cy="3138985"/>
              <a:chOff x="27294" y="2920691"/>
              <a:chExt cx="5486400" cy="3910013"/>
            </a:xfrm>
          </p:grpSpPr>
          <p:pic>
            <p:nvPicPr>
              <p:cNvPr id="3074" name="图片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94" y="2920691"/>
                <a:ext cx="5486400" cy="3910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 Box 4"/>
              <p:cNvSpPr txBox="1">
                <a:spLocks noChangeArrowheads="1"/>
              </p:cNvSpPr>
              <p:nvPr/>
            </p:nvSpPr>
            <p:spPr bwMode="auto">
              <a:xfrm>
                <a:off x="4351172" y="6181275"/>
                <a:ext cx="957807" cy="328707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4000" tIns="10800" rIns="5400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图十六</a:t>
                </a:r>
                <a:endPara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868537" y="3691719"/>
              <a:ext cx="6283942" cy="3129425"/>
              <a:chOff x="7294729" y="3134969"/>
              <a:chExt cx="4857750" cy="3686175"/>
            </a:xfrm>
          </p:grpSpPr>
          <p:pic>
            <p:nvPicPr>
              <p:cNvPr id="3075" name="图片 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4729" y="3134969"/>
                <a:ext cx="4857750" cy="3686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11099990" y="6036232"/>
                <a:ext cx="957807" cy="328707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54000" tIns="10800" rIns="5400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图十七</a:t>
                </a:r>
                <a:endParaRPr kumimoji="0" 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6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网络计算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网络</a:t>
            </a:r>
            <a:r>
              <a:rPr lang="zh-CN" altLang="en-US" sz="2400" b="1" dirty="0"/>
              <a:t>计算之后，将会得到各项作业的网络</a:t>
            </a:r>
            <a:r>
              <a:rPr lang="zh-CN" altLang="en-US" sz="2400" b="1" dirty="0" smtClean="0"/>
              <a:t>参数</a:t>
            </a:r>
            <a:r>
              <a:rPr lang="en-US" altLang="zh-CN" sz="2400" b="1" dirty="0" smtClean="0"/>
              <a:t>;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软件</a:t>
            </a:r>
            <a:r>
              <a:rPr lang="zh-CN" altLang="en-US" sz="2400" b="1" dirty="0"/>
              <a:t>自动将</a:t>
            </a:r>
            <a:r>
              <a:rPr lang="zh-CN" altLang="en-US" sz="2400" b="1" dirty="0">
                <a:solidFill>
                  <a:srgbClr val="FF0000"/>
                </a:solidFill>
              </a:rPr>
              <a:t>总浮时小于等于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</a:rPr>
              <a:t>的作业设置为关键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作业</a:t>
            </a:r>
            <a:r>
              <a:rPr lang="en-US" altLang="zh-CN" sz="2400" b="1" dirty="0" smtClean="0"/>
              <a:t>;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或</a:t>
            </a:r>
            <a:r>
              <a:rPr lang="zh-CN" altLang="en-US" sz="2400" b="1" dirty="0"/>
              <a:t>如果在点击“计算”、</a:t>
            </a:r>
            <a:r>
              <a:rPr lang="zh-CN" altLang="en-US" sz="2400" b="1" dirty="0" smtClean="0"/>
              <a:t>出现上图</a:t>
            </a:r>
            <a:r>
              <a:rPr lang="zh-CN" altLang="en-US" sz="2400" b="1" dirty="0"/>
              <a:t>十六时勾选了其中“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处的“使用最长路径定义关键路径”选项、则将</a:t>
            </a:r>
            <a:r>
              <a:rPr lang="zh-CN" altLang="en-US" sz="2400" b="1" dirty="0">
                <a:solidFill>
                  <a:srgbClr val="FF0000"/>
                </a:solidFill>
              </a:rPr>
              <a:t>最长路径</a:t>
            </a:r>
            <a:r>
              <a:rPr lang="zh-CN" altLang="en-US" sz="2400" b="1" dirty="0"/>
              <a:t>（此时其总浮时有可能会大于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）确定</a:t>
            </a:r>
            <a:r>
              <a:rPr lang="zh-CN" altLang="en-US" sz="2400" b="1" dirty="0">
                <a:solidFill>
                  <a:srgbClr val="FF0000"/>
                </a:solidFill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关键路径</a:t>
            </a:r>
            <a:r>
              <a:rPr lang="en-US" altLang="zh-CN" sz="2400" b="1" dirty="0" smtClean="0"/>
              <a:t>;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2400" b="1" dirty="0" smtClean="0"/>
              <a:t>软件</a:t>
            </a:r>
            <a:r>
              <a:rPr lang="zh-CN" altLang="en-US" sz="2400" b="1" dirty="0"/>
              <a:t>自动将</a:t>
            </a:r>
            <a:r>
              <a:rPr lang="zh-CN" altLang="en-US" sz="2400" b="1" dirty="0">
                <a:solidFill>
                  <a:srgbClr val="FF0000"/>
                </a:solidFill>
              </a:rPr>
              <a:t>关键路径上的横道显示成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红色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（见下图十八，因已录入了实际进展信息，故其中已完成的关键路径作业被标识成非红色）</a:t>
            </a:r>
            <a:r>
              <a:rPr lang="zh-CN" altLang="en-US" sz="2400" b="1" dirty="0" smtClean="0"/>
              <a:t>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8" y="3452884"/>
            <a:ext cx="11265397" cy="325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478296" y="6223380"/>
            <a:ext cx="1239011" cy="359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图十八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进度计划优化完善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831213"/>
            <a:ext cx="116490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zh-CN" sz="2000" b="1" dirty="0" smtClean="0"/>
              <a:t>除非</a:t>
            </a:r>
            <a:r>
              <a:rPr lang="zh-CN" altLang="zh-CN" sz="2000" b="1" dirty="0"/>
              <a:t>是非常有经验、而且工作极其严谨的计划编制人员，仅一次计算就能得到正确的进度计划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通常</a:t>
            </a:r>
            <a:r>
              <a:rPr lang="zh-CN" altLang="zh-CN" sz="2000" b="1" dirty="0"/>
              <a:t>情况下，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计划网络需要经过多次调整，才能达到相对合理的程度</a:t>
            </a:r>
            <a:r>
              <a:rPr lang="zh-CN" altLang="zh-CN" sz="2000" b="1" dirty="0"/>
              <a:t>。主要</a:t>
            </a:r>
            <a:r>
              <a:rPr lang="zh-CN" altLang="zh-CN" sz="2000" b="1" dirty="0" smtClean="0"/>
              <a:t>有</a:t>
            </a:r>
            <a:r>
              <a:rPr lang="zh-CN" altLang="en-US" sz="2000" b="1" dirty="0" smtClean="0"/>
              <a:t>以下</a:t>
            </a:r>
            <a:r>
              <a:rPr lang="zh-CN" altLang="zh-CN" sz="2000" b="1" dirty="0" smtClean="0"/>
              <a:t>几</a:t>
            </a:r>
            <a:r>
              <a:rPr lang="zh-CN" altLang="zh-CN" sz="2000" b="1" dirty="0"/>
              <a:t>点注意事项：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一是，忽略了一些作业的逻辑关系，出现很多作业的最早开始时间为整个项目的开始时间，或者很多作业总浮时很长；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二是，计算出的项目关键路径跟编制者在计划之前的初步判断有明显差距，也是因为缺少了一些重要的逻辑关系；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三是，计算出的项目结束时间达不到项目进度完成目标的要求，即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项目不能按时完成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 smtClean="0"/>
              <a:t>此</a:t>
            </a:r>
            <a:r>
              <a:rPr lang="zh-CN" altLang="zh-CN" sz="2000" b="1" dirty="0"/>
              <a:t>种情况最为普遍，也最棘手，需要仔细梳理关键路径各作业的逻辑关系、</a:t>
            </a:r>
            <a:r>
              <a:rPr lang="zh-CN" altLang="zh-CN" sz="2000" b="1" dirty="0" smtClean="0"/>
              <a:t>工期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 smtClean="0"/>
              <a:t>对</a:t>
            </a:r>
            <a:r>
              <a:rPr lang="zh-CN" altLang="zh-CN" sz="2000" b="1" dirty="0"/>
              <a:t>有错误的内容进行调整，如仍然达不到要求，就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需要项目组共同研究工期压缩对策</a:t>
            </a:r>
            <a:r>
              <a:rPr lang="zh-CN" altLang="zh-CN" sz="2000" b="1" dirty="0" smtClean="0"/>
              <a:t>了</a:t>
            </a:r>
            <a:r>
              <a:rPr lang="zh-CN" altLang="en-US" sz="2000" b="1" dirty="0" smtClean="0"/>
              <a:t>；</a:t>
            </a:r>
            <a:endParaRPr lang="en-US" altLang="zh-CN" sz="2000" b="1" dirty="0" smtClean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 smtClean="0"/>
              <a:t>工期</a:t>
            </a:r>
            <a:r>
              <a:rPr lang="zh-CN" altLang="zh-CN" sz="2000" b="1" dirty="0"/>
              <a:t>压缩，不外乎压缩作业工期、调整作业间逻辑关系两种手段，如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需对合理工期进行压缩</a:t>
            </a:r>
            <a:r>
              <a:rPr lang="zh-CN" altLang="zh-CN" sz="2000" b="1" dirty="0"/>
              <a:t>，尤其在由多部门共同参与的项目中，需要一种俱荣俱损、勇挑重担的协作精神。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经过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优化调整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计划</a:t>
            </a:r>
            <a:r>
              <a:rPr lang="zh-CN" altLang="zh-CN" sz="2000" b="1" dirty="0"/>
              <a:t>能够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满足项目总体目标要求</a:t>
            </a:r>
            <a:r>
              <a:rPr lang="zh-CN" altLang="zh-CN" sz="2000" b="1" dirty="0"/>
              <a:t>、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工作安排相对合理</a:t>
            </a:r>
            <a:r>
              <a:rPr lang="zh-CN" altLang="zh-CN" sz="2000" b="1" dirty="0"/>
              <a:t>、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团队成员一致认同</a:t>
            </a:r>
            <a:r>
              <a:rPr lang="zh-CN" altLang="zh-CN" sz="2000" b="1" dirty="0"/>
              <a:t>后，项目计划编制</a:t>
            </a:r>
            <a:r>
              <a:rPr lang="zh-CN" altLang="zh-CN" sz="2000" b="1" dirty="0" smtClean="0"/>
              <a:t>工作</a:t>
            </a:r>
            <a:r>
              <a:rPr lang="zh-CN" altLang="en-US" sz="2000" b="1" dirty="0" smtClean="0"/>
              <a:t>才算基本完成</a:t>
            </a:r>
            <a:r>
              <a:rPr lang="zh-CN" altLang="zh-CN" sz="2000" b="1" dirty="0" smtClean="0"/>
              <a:t>。</a:t>
            </a:r>
            <a:endParaRPr lang="en-US" altLang="zh-CN" sz="2000" b="1" dirty="0" smtClean="0"/>
          </a:p>
          <a:p>
            <a:pPr marL="609600" indent="-342900">
              <a:buFont typeface="Wingdings" pitchFamily="2" charset="2"/>
              <a:buChar char="Ø"/>
            </a:pPr>
            <a:endParaRPr lang="en-US" altLang="zh-CN" sz="2000" b="1" dirty="0" smtClean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 smtClean="0"/>
              <a:t>从</a:t>
            </a:r>
            <a:r>
              <a:rPr lang="zh-CN" altLang="zh-CN" sz="2000" b="1" dirty="0"/>
              <a:t>计划编制角度，该计划已可提交审批</a:t>
            </a:r>
            <a:r>
              <a:rPr lang="zh-CN" altLang="zh-CN" sz="2000" b="1" dirty="0" smtClean="0"/>
              <a:t>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67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送审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146711" y="668984"/>
            <a:ext cx="11808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按下</a:t>
            </a:r>
            <a:r>
              <a:rPr lang="zh-CN" altLang="en-US" b="1" dirty="0"/>
              <a:t>图</a:t>
            </a:r>
            <a:r>
              <a:rPr lang="zh-CN" altLang="en-US" b="1" dirty="0" smtClean="0"/>
              <a:t>二十三，</a:t>
            </a:r>
            <a:r>
              <a:rPr lang="zh-CN" altLang="en-US" b="1" dirty="0"/>
              <a:t>进入“计划编制”子模块，打开计划，选择“</a:t>
            </a:r>
            <a:r>
              <a:rPr lang="en-US" altLang="zh-CN" b="1" dirty="0"/>
              <a:t>1”</a:t>
            </a:r>
            <a:r>
              <a:rPr lang="zh-CN" altLang="en-US" b="1" dirty="0"/>
              <a:t>处之“送审”，弹出对应对话框，在“</a:t>
            </a:r>
            <a:r>
              <a:rPr lang="en-US" altLang="zh-CN" b="1" dirty="0"/>
              <a:t>2”</a:t>
            </a:r>
            <a:r>
              <a:rPr lang="zh-CN" altLang="en-US" b="1" dirty="0"/>
              <a:t>处填写版本号，此时“</a:t>
            </a:r>
            <a:r>
              <a:rPr lang="en-US" altLang="zh-CN" b="1" dirty="0"/>
              <a:t>4”</a:t>
            </a:r>
            <a:r>
              <a:rPr lang="zh-CN" altLang="en-US" b="1" dirty="0"/>
              <a:t>处状态为“新增”，点击“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处“送审”按钮，弹出下图</a:t>
            </a:r>
            <a:r>
              <a:rPr lang="zh-CN" altLang="en-US" b="1" dirty="0" smtClean="0"/>
              <a:t>二十四所</a:t>
            </a:r>
            <a:r>
              <a:rPr lang="zh-CN" altLang="en-US" b="1" dirty="0"/>
              <a:t>示界面，其中可设置送审流程。在该图页面上点击“提交”后，会出现两个变化：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一是图</a:t>
            </a:r>
            <a:r>
              <a:rPr lang="zh-CN" altLang="en-US" b="1" dirty="0" smtClean="0"/>
              <a:t>二十三界面</a:t>
            </a:r>
            <a:r>
              <a:rPr lang="zh-CN" altLang="en-US" b="1" dirty="0"/>
              <a:t>会发生变化，其中“</a:t>
            </a:r>
            <a:r>
              <a:rPr lang="en-US" altLang="zh-CN" b="1" dirty="0"/>
              <a:t>1”</a:t>
            </a:r>
            <a:r>
              <a:rPr lang="zh-CN" altLang="en-US" b="1" dirty="0"/>
              <a:t>处的“送审”按钮在下次打开时将不再出现，会变成“审批信息”；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二是“</a:t>
            </a:r>
            <a:r>
              <a:rPr lang="en-US" altLang="zh-CN" b="1" dirty="0"/>
              <a:t>7”</a:t>
            </a:r>
            <a:r>
              <a:rPr lang="zh-CN" altLang="en-US" b="1" dirty="0"/>
              <a:t>处“审批记录”中将出现已送审计划的相关信息。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送审后，审批人会收到一条流程处理信息，打开后可进行“同意”处理，即完成审批，此时审批状态将变为“批准”。如不选“送审”，点击“</a:t>
            </a:r>
            <a:r>
              <a:rPr lang="en-US" altLang="zh-CN" b="1" dirty="0"/>
              <a:t>4”</a:t>
            </a:r>
            <a:r>
              <a:rPr lang="zh-CN" altLang="en-US" b="1" dirty="0"/>
              <a:t>处下拉菜单也可直接选“批准”。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如在批准过程中发现计划存在问题，选“退回”后重新修改调整、再送审报批。如已批准的计划需做调整，可以另外的版本号重新送审。</a:t>
            </a:r>
            <a:endParaRPr lang="en-US" altLang="zh-CN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3648" y="3330054"/>
            <a:ext cx="6039489" cy="3434331"/>
            <a:chOff x="0" y="4297410"/>
            <a:chExt cx="5491163" cy="2466975"/>
          </a:xfrm>
        </p:grpSpPr>
        <p:pic>
          <p:nvPicPr>
            <p:cNvPr id="8194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97410"/>
              <a:ext cx="5491163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4101152" y="4626361"/>
              <a:ext cx="1207305" cy="22985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图二十三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68788" y="3330054"/>
            <a:ext cx="5938838" cy="3433123"/>
            <a:chOff x="6625988" y="4858177"/>
            <a:chExt cx="5481638" cy="1905000"/>
          </a:xfrm>
        </p:grpSpPr>
        <p:pic>
          <p:nvPicPr>
            <p:cNvPr id="8195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988" y="4858177"/>
              <a:ext cx="5481638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6735169" y="6403066"/>
              <a:ext cx="1207305" cy="21365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图二十四</a:t>
              </a:r>
              <a:endPara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1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下达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对</a:t>
            </a:r>
            <a:r>
              <a:rPr lang="zh-CN" altLang="en-US" b="1" dirty="0"/>
              <a:t>需要进一步细化的主计划作业，可以下达给相关子计划。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如下图</a:t>
            </a:r>
            <a:r>
              <a:rPr lang="zh-CN" altLang="en-US" b="1" dirty="0" smtClean="0"/>
              <a:t>二十</a:t>
            </a:r>
            <a:r>
              <a:rPr lang="zh-CN" altLang="en-US" b="1" dirty="0"/>
              <a:t>五</a:t>
            </a:r>
            <a:r>
              <a:rPr lang="zh-CN" altLang="en-US" b="1" dirty="0" smtClean="0"/>
              <a:t>，</a:t>
            </a:r>
            <a:r>
              <a:rPr lang="zh-CN" altLang="en-US" b="1" dirty="0"/>
              <a:t>在主计划中，</a:t>
            </a:r>
            <a:r>
              <a:rPr lang="zh-CN" altLang="en-US" b="1" dirty="0">
                <a:solidFill>
                  <a:srgbClr val="FF0000"/>
                </a:solidFill>
              </a:rPr>
              <a:t>选中相关作业</a:t>
            </a:r>
            <a:r>
              <a:rPr lang="zh-CN" altLang="en-US" b="1" dirty="0"/>
              <a:t>（注意：如未选中作业或选中</a:t>
            </a:r>
            <a:r>
              <a:rPr lang="en-US" altLang="zh-CN" b="1" dirty="0"/>
              <a:t>WBS</a:t>
            </a:r>
            <a:r>
              <a:rPr lang="zh-CN" altLang="en-US" b="1" dirty="0"/>
              <a:t>，则会导致计划下达失败），点击“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处“任务下达”，弹出“</a:t>
            </a:r>
            <a:r>
              <a:rPr lang="en-US" altLang="zh-CN" b="1" dirty="0"/>
              <a:t>2”</a:t>
            </a:r>
            <a:r>
              <a:rPr lang="zh-CN" altLang="en-US" b="1" dirty="0"/>
              <a:t>所在的“选择计划”对话框，选择将其下达</a:t>
            </a:r>
            <a:r>
              <a:rPr lang="zh-CN" altLang="en-US" b="1" dirty="0" smtClean="0"/>
              <a:t>给相应子</a:t>
            </a:r>
            <a:r>
              <a:rPr lang="zh-CN" altLang="en-US" b="1" dirty="0"/>
              <a:t>计划，</a:t>
            </a:r>
            <a:r>
              <a:rPr lang="zh-CN" altLang="en-US" b="1" dirty="0" smtClean="0"/>
              <a:t>点击“确定”后弹出</a:t>
            </a:r>
            <a:r>
              <a:rPr lang="zh-CN" altLang="en-US" b="1" dirty="0"/>
              <a:t>图</a:t>
            </a:r>
            <a:r>
              <a:rPr lang="zh-CN" altLang="en-US" b="1" dirty="0" smtClean="0"/>
              <a:t>二十六所示界面，选择其中“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”处的“批准”、点击“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”处“保存”即可。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</a:t>
            </a:r>
            <a:r>
              <a:rPr lang="zh-CN" altLang="en-US" b="1" dirty="0"/>
              <a:t>该作业左侧的子计划</a:t>
            </a:r>
            <a:r>
              <a:rPr lang="zh-CN" altLang="en-US" b="1" dirty="0" smtClean="0"/>
              <a:t>列（</a:t>
            </a:r>
            <a:r>
              <a:rPr lang="zh-CN" altLang="en-US" b="1" dirty="0"/>
              <a:t>图</a:t>
            </a:r>
            <a:r>
              <a:rPr lang="zh-CN" altLang="en-US" b="1" dirty="0" smtClean="0"/>
              <a:t>二十五中“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”处）就</a:t>
            </a:r>
            <a:r>
              <a:rPr lang="zh-CN" altLang="en-US" b="1" dirty="0"/>
              <a:t>会出现一个</a:t>
            </a:r>
            <a:r>
              <a:rPr lang="zh-CN" altLang="en-US" b="1" dirty="0" smtClean="0"/>
              <a:t>“       ”</a:t>
            </a:r>
            <a:r>
              <a:rPr lang="zh-CN" altLang="en-US" b="1" dirty="0"/>
              <a:t>链型标记。尚未批准时，该</a:t>
            </a:r>
            <a:r>
              <a:rPr lang="zh-CN" altLang="en-US" b="1" dirty="0" smtClean="0"/>
              <a:t>标记则为“      ”。</a:t>
            </a:r>
            <a:endParaRPr lang="en-US" altLang="zh-CN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03" y="1791482"/>
            <a:ext cx="316614" cy="29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84" y="2088308"/>
            <a:ext cx="329136" cy="27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15378" y="2906322"/>
            <a:ext cx="11822649" cy="3754437"/>
            <a:chOff x="67610" y="2968479"/>
            <a:chExt cx="11822649" cy="3754437"/>
          </a:xfrm>
        </p:grpSpPr>
        <p:grpSp>
          <p:nvGrpSpPr>
            <p:cNvPr id="8" name="组合 7"/>
            <p:cNvGrpSpPr/>
            <p:nvPr/>
          </p:nvGrpSpPr>
          <p:grpSpPr>
            <a:xfrm>
              <a:off x="7726335" y="3736657"/>
              <a:ext cx="4163924" cy="2218082"/>
              <a:chOff x="146711" y="4196687"/>
              <a:chExt cx="11938382" cy="2589401"/>
            </a:xfrm>
          </p:grpSpPr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" y="4196687"/>
                <a:ext cx="11938382" cy="2589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8814259" y="6253665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二十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六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0" y="2968479"/>
              <a:ext cx="7339013" cy="3754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7192370" y="4394579"/>
              <a:ext cx="3152633" cy="245660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40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91" y="3415085"/>
            <a:ext cx="5964515" cy="339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上级计划的任务下达给下级计划后，打开</a:t>
            </a:r>
            <a:r>
              <a:rPr lang="zh-CN" altLang="en-US" b="1" dirty="0"/>
              <a:t>对应</a:t>
            </a:r>
            <a:r>
              <a:rPr lang="zh-CN" altLang="en-US" b="1" dirty="0" smtClean="0"/>
              <a:t>的下级计划</a:t>
            </a:r>
            <a:r>
              <a:rPr lang="zh-CN" altLang="en-US" b="1" dirty="0"/>
              <a:t>，就可以看到</a:t>
            </a:r>
            <a:r>
              <a:rPr lang="zh-CN" altLang="en-US" b="1" dirty="0">
                <a:solidFill>
                  <a:srgbClr val="FF0000"/>
                </a:solidFill>
              </a:rPr>
              <a:t>下达的内容</a:t>
            </a:r>
            <a:r>
              <a:rPr lang="zh-CN" altLang="en-US" b="1" dirty="0"/>
              <a:t>，但</a:t>
            </a:r>
            <a:r>
              <a:rPr lang="zh-CN" altLang="en-US" b="1" dirty="0">
                <a:solidFill>
                  <a:srgbClr val="FF0000"/>
                </a:solidFill>
              </a:rPr>
              <a:t>是作为</a:t>
            </a:r>
            <a:r>
              <a:rPr lang="en-US" altLang="zh-CN" b="1" dirty="0">
                <a:solidFill>
                  <a:srgbClr val="FF0000"/>
                </a:solidFill>
              </a:rPr>
              <a:t>WBS</a:t>
            </a:r>
            <a:r>
              <a:rPr lang="zh-CN" altLang="en-US" b="1" dirty="0">
                <a:solidFill>
                  <a:srgbClr val="FF0000"/>
                </a:solidFill>
              </a:rPr>
              <a:t>出现的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在主</a:t>
            </a:r>
            <a:r>
              <a:rPr lang="zh-CN" altLang="en-US" b="1" dirty="0"/>
              <a:t>计划</a:t>
            </a:r>
            <a:r>
              <a:rPr lang="zh-CN" altLang="en-US" b="1" dirty="0" smtClean="0"/>
              <a:t>中，对已下达任务的作业，会</a:t>
            </a:r>
            <a:r>
              <a:rPr lang="zh-CN" altLang="en-US" b="1" dirty="0"/>
              <a:t>有</a:t>
            </a:r>
            <a:r>
              <a:rPr lang="zh-CN" altLang="zh-CN" b="1" dirty="0"/>
              <a:t>一个“</a:t>
            </a:r>
            <a:r>
              <a:rPr lang="en-US" altLang="zh-CN" b="1" dirty="0"/>
              <a:t>      </a:t>
            </a:r>
            <a:r>
              <a:rPr lang="zh-CN" altLang="zh-CN" b="1" dirty="0"/>
              <a:t>”链型标记</a:t>
            </a:r>
            <a:r>
              <a:rPr lang="zh-CN" altLang="en-US" b="1" dirty="0" smtClean="0"/>
              <a:t>（</a:t>
            </a:r>
            <a:r>
              <a:rPr lang="zh-CN" altLang="en-US" b="1" dirty="0"/>
              <a:t>见</a:t>
            </a:r>
            <a:r>
              <a:rPr lang="zh-CN" altLang="en-US" b="1" dirty="0" smtClean="0"/>
              <a:t>下图二十七中“</a:t>
            </a:r>
            <a:r>
              <a:rPr lang="en-US" altLang="zh-CN" b="1" dirty="0"/>
              <a:t>1</a:t>
            </a:r>
            <a:r>
              <a:rPr lang="zh-CN" altLang="en-US" b="1" dirty="0"/>
              <a:t>”处</a:t>
            </a:r>
            <a:r>
              <a:rPr lang="zh-CN" altLang="en-US" b="1" dirty="0" smtClean="0"/>
              <a:t>）。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在子计划中，对</a:t>
            </a:r>
            <a:r>
              <a:rPr lang="zh-CN" altLang="en-US" b="1" dirty="0" smtClean="0">
                <a:solidFill>
                  <a:srgbClr val="FF0000"/>
                </a:solidFill>
              </a:rPr>
              <a:t>下达的任务</a:t>
            </a:r>
            <a:r>
              <a:rPr lang="zh-CN" altLang="en-US" b="1" dirty="0" smtClean="0"/>
              <a:t>，会标明来自哪个上级计划（见下图二十八中“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”处）及其对应的作业代码（“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”处），同时还</a:t>
            </a:r>
            <a:r>
              <a:rPr lang="zh-CN" altLang="en-US" b="1" dirty="0" smtClean="0">
                <a:solidFill>
                  <a:srgbClr val="FF0000"/>
                </a:solidFill>
              </a:rPr>
              <a:t>会传承上级计划的时间要求</a:t>
            </a:r>
            <a:r>
              <a:rPr lang="zh-CN" altLang="en-US" b="1" dirty="0"/>
              <a:t>（</a:t>
            </a:r>
            <a:r>
              <a:rPr lang="zh-CN" altLang="en-US" b="1" dirty="0" smtClean="0"/>
              <a:t>“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”</a:t>
            </a:r>
            <a:r>
              <a:rPr lang="zh-CN" altLang="en-US" b="1" dirty="0"/>
              <a:t>处）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在对下达的任务进行工作细化时，如果编排的计划时间超出了下达任务的要求时间范围，软件将会自动以特殊颜色提示预警（下面右侧</a:t>
            </a:r>
            <a:r>
              <a:rPr lang="zh-CN" altLang="en-US" b="1" dirty="0"/>
              <a:t>图中</a:t>
            </a:r>
            <a:r>
              <a:rPr lang="zh-CN" altLang="en-US" b="1" dirty="0" smtClean="0"/>
              <a:t>，下达任务的要求完成时间被显示成了橙色）。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在后续进度反馈过程中，主计划中</a:t>
            </a:r>
            <a:r>
              <a:rPr lang="zh-CN" altLang="en-US" b="1" dirty="0" smtClean="0">
                <a:solidFill>
                  <a:srgbClr val="FF0000"/>
                </a:solidFill>
              </a:rPr>
              <a:t>被下达任务的进展数据</a:t>
            </a:r>
            <a:r>
              <a:rPr lang="zh-CN" altLang="en-US" b="1" dirty="0" smtClean="0"/>
              <a:t>，会根据其各</a:t>
            </a:r>
            <a:r>
              <a:rPr lang="zh-CN" altLang="en-US" b="1" dirty="0" smtClean="0">
                <a:solidFill>
                  <a:srgbClr val="FF0000"/>
                </a:solidFill>
              </a:rPr>
              <a:t>子计划</a:t>
            </a:r>
            <a:r>
              <a:rPr lang="zh-CN" altLang="en-US" b="1" dirty="0" smtClean="0"/>
              <a:t>作业进展</a:t>
            </a:r>
            <a:r>
              <a:rPr lang="zh-CN" altLang="en-US" b="1" dirty="0" smtClean="0">
                <a:solidFill>
                  <a:srgbClr val="FF0000"/>
                </a:solidFill>
              </a:rPr>
              <a:t>按权重自动汇总</a:t>
            </a:r>
            <a:r>
              <a:rPr lang="zh-CN" altLang="en-US" b="1" dirty="0" smtClean="0"/>
              <a:t>，无需人工输入。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所以，</a:t>
            </a:r>
            <a:r>
              <a:rPr lang="en-US" altLang="zh-CN" b="1" dirty="0" smtClean="0">
                <a:solidFill>
                  <a:srgbClr val="FF0000"/>
                </a:solidFill>
              </a:rPr>
              <a:t>PBS</a:t>
            </a:r>
            <a:r>
              <a:rPr lang="zh-CN" altLang="en-US" b="1" dirty="0" smtClean="0">
                <a:solidFill>
                  <a:srgbClr val="FF0000"/>
                </a:solidFill>
              </a:rPr>
              <a:t>多级嵌套网络计划</a:t>
            </a:r>
            <a:r>
              <a:rPr lang="zh-CN" altLang="en-US" b="1" dirty="0" smtClean="0"/>
              <a:t>功能，</a:t>
            </a:r>
            <a:r>
              <a:rPr lang="zh-CN" altLang="en-US" b="1" dirty="0" smtClean="0">
                <a:solidFill>
                  <a:srgbClr val="FF0000"/>
                </a:solidFill>
              </a:rPr>
              <a:t>能</a:t>
            </a:r>
            <a:r>
              <a:rPr lang="zh-CN" altLang="en-US" b="1" dirty="0" smtClean="0"/>
              <a:t>有效促进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上令下行</a:t>
            </a:r>
            <a:r>
              <a:rPr lang="zh-CN" altLang="en-US" b="1" dirty="0" smtClean="0"/>
              <a:t>，大大提高进度管理的效率。</a:t>
            </a:r>
            <a:endParaRPr lang="zh-CN" altLang="en-US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84" y="989663"/>
            <a:ext cx="279220" cy="26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1" y="3415085"/>
            <a:ext cx="5765813" cy="338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5796501" y="4349363"/>
            <a:ext cx="3490622" cy="1463040"/>
          </a:xfrm>
          <a:prstGeom prst="straightConnector1">
            <a:avLst/>
          </a:prstGeom>
          <a:ln w="38100" cmpd="sng">
            <a:solidFill>
              <a:srgbClr val="1010E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932167" y="4150582"/>
            <a:ext cx="4269850" cy="1661821"/>
          </a:xfrm>
          <a:prstGeom prst="straightConnector1">
            <a:avLst/>
          </a:prstGeom>
          <a:ln w="38100" cmpd="sng">
            <a:solidFill>
              <a:srgbClr val="1010E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10503673" y="4150581"/>
            <a:ext cx="612250" cy="0"/>
          </a:xfrm>
          <a:prstGeom prst="straightConnector1">
            <a:avLst/>
          </a:prstGeom>
          <a:ln w="38100" cmpd="sng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47275" y="4111005"/>
            <a:ext cx="1219578" cy="47671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二十七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17591" y="5848490"/>
            <a:ext cx="1264650" cy="48564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</a:t>
            </a: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二十八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下达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6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下达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</a:t>
            </a:r>
            <a:r>
              <a:rPr lang="zh-CN" altLang="en-US" b="1" dirty="0"/>
              <a:t>“计划编制”模块下含有“发包记录”子模块，可以看到项目计划下达的历史记录。如发现已下达的</a:t>
            </a:r>
            <a:r>
              <a:rPr lang="zh-CN" altLang="en-US" b="1" dirty="0" smtClean="0"/>
              <a:t>计划存在问题</a:t>
            </a:r>
            <a:r>
              <a:rPr lang="zh-CN" altLang="en-US" b="1" dirty="0"/>
              <a:t>，需重新修改，可将其</a:t>
            </a:r>
            <a:r>
              <a:rPr lang="zh-CN" altLang="en-US" b="1" dirty="0" smtClean="0"/>
              <a:t>回收（如下</a:t>
            </a:r>
            <a:r>
              <a:rPr lang="zh-CN" altLang="en-US" b="1" dirty="0"/>
              <a:t>图二十九所</a:t>
            </a:r>
            <a:r>
              <a:rPr lang="zh-CN" altLang="en-US" b="1" dirty="0" smtClean="0"/>
              <a:t>示</a:t>
            </a:r>
            <a:r>
              <a:rPr lang="zh-CN" altLang="en-US" b="1" dirty="0"/>
              <a:t>）</a:t>
            </a:r>
            <a:r>
              <a:rPr lang="zh-CN" altLang="en-US" b="1" dirty="0" smtClean="0"/>
              <a:t>。</a:t>
            </a:r>
            <a:endParaRPr lang="zh-CN" altLang="en-US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对尚未批准（处于“新增”状态）的已下达计划，可以直接选中该计划，点击“删除”后弹出确认页签，点击“删除”后保存，下达的作业就恢复成普通作业了，如下</a:t>
            </a:r>
            <a:r>
              <a:rPr lang="zh-CN" altLang="en-US" b="1" dirty="0" smtClean="0"/>
              <a:t>图三十所</a:t>
            </a:r>
            <a:r>
              <a:rPr lang="zh-CN" altLang="en-US" b="1" dirty="0"/>
              <a:t>示</a:t>
            </a:r>
            <a:r>
              <a:rPr lang="zh-CN" altLang="en-US" b="1" dirty="0" smtClean="0"/>
              <a:t>。</a:t>
            </a:r>
            <a:endParaRPr lang="en-US" altLang="zh-CN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85028" y="4346812"/>
            <a:ext cx="11615820" cy="2237524"/>
            <a:chOff x="285028" y="2484622"/>
            <a:chExt cx="11615820" cy="4099714"/>
          </a:xfrm>
        </p:grpSpPr>
        <p:pic>
          <p:nvPicPr>
            <p:cNvPr id="10242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28" y="2484622"/>
              <a:ext cx="11615820" cy="409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3370997" y="5572884"/>
              <a:ext cx="1173708" cy="676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7220" y="1882961"/>
            <a:ext cx="10633335" cy="2395182"/>
            <a:chOff x="724006" y="1924335"/>
            <a:chExt cx="10633335" cy="256577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006" y="1924335"/>
              <a:ext cx="5800619" cy="2565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0" y="1924335"/>
              <a:ext cx="4813666" cy="1303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0" y="3308873"/>
              <a:ext cx="4823191" cy="118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4879075" y="2668137"/>
              <a:ext cx="4585647" cy="73015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7908878" y="2920621"/>
              <a:ext cx="1951629" cy="70968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865579" y="3848669"/>
              <a:ext cx="118508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</a:t>
              </a: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二十九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实验课程介绍</a:t>
            </a:r>
            <a:endParaRPr lang="zh-CN" altLang="en-US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6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目标计划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按下</a:t>
            </a:r>
            <a:r>
              <a:rPr lang="zh-CN" altLang="en-US" b="1" dirty="0"/>
              <a:t>图</a:t>
            </a:r>
            <a:r>
              <a:rPr lang="zh-CN" altLang="en-US" b="1" dirty="0" smtClean="0"/>
              <a:t>三十一，在“计划编制”子模块下，点击“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”处“目标”，在弹出的窗口“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”中输入目标文件名，点击“提交”即可。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</a:t>
            </a:r>
            <a:r>
              <a:rPr lang="zh-CN" altLang="en-US" b="1" dirty="0"/>
              <a:t>项目后续进展跟踪过程中，</a:t>
            </a:r>
            <a:r>
              <a:rPr lang="zh-CN" altLang="en-US" b="1" dirty="0" smtClean="0"/>
              <a:t>通过对与保存的目标</a:t>
            </a:r>
            <a:r>
              <a:rPr lang="zh-CN" altLang="en-US" b="1" dirty="0"/>
              <a:t>计划的对比，可以准确掌握当前计划的状态，为制订预防与纠偏措施提供依据</a:t>
            </a:r>
            <a:r>
              <a:rPr lang="zh-CN" altLang="en-US" b="1" dirty="0" smtClean="0"/>
              <a:t>。</a:t>
            </a:r>
            <a:endParaRPr lang="en-US" altLang="zh-CN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71899" y="2155139"/>
            <a:ext cx="11355638" cy="3760787"/>
            <a:chOff x="213400" y="2155139"/>
            <a:chExt cx="11514137" cy="3760787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00" y="2155139"/>
              <a:ext cx="11514137" cy="3760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10395331" y="4810833"/>
              <a:ext cx="117370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图三十一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28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编制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745967"/>
            <a:ext cx="11197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子</a:t>
            </a:r>
            <a:r>
              <a:rPr lang="zh-CN" altLang="en-US" b="1" dirty="0" smtClean="0"/>
              <a:t>计划也是一个完全独立的进度计划，其编制步骤与操作方法</a:t>
            </a:r>
            <a:r>
              <a:rPr lang="zh-CN" altLang="en-US" b="1" dirty="0"/>
              <a:t>，与主计划基本</a:t>
            </a:r>
            <a:r>
              <a:rPr lang="zh-CN" altLang="en-US" b="1" dirty="0" smtClean="0"/>
              <a:t>一致；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在</a:t>
            </a:r>
            <a:r>
              <a:rPr lang="zh-CN" altLang="en-US" b="1" dirty="0"/>
              <a:t>“计划编制”子模块，按下图三十二找到并打开相应子计划，按前述主计划编制方法操作即</a:t>
            </a:r>
            <a:r>
              <a:rPr lang="zh-CN" altLang="en-US" b="1" dirty="0" smtClean="0"/>
              <a:t>可；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各子计划所包含的作业信息详见后几页设计、采购、生产子计划作业清单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590076" y="1746914"/>
            <a:ext cx="11003697" cy="4757008"/>
            <a:chOff x="658315" y="3315648"/>
            <a:chExt cx="8255000" cy="299720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" y="3315648"/>
              <a:ext cx="8255000" cy="299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7582299" y="3800899"/>
              <a:ext cx="1018351" cy="319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图三十二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3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36121" y="683768"/>
            <a:ext cx="8510960" cy="6037793"/>
            <a:chOff x="1436121" y="683768"/>
            <a:chExt cx="8510960" cy="603779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121" y="6373837"/>
              <a:ext cx="8510960" cy="347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121" y="683768"/>
              <a:ext cx="8510960" cy="5726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设计子计划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作业清单</a:t>
            </a:r>
          </a:p>
        </p:txBody>
      </p:sp>
    </p:spTree>
    <p:extLst>
      <p:ext uri="{BB962C8B-B14F-4D97-AF65-F5344CB8AC3E}">
        <p14:creationId xmlns:p14="http://schemas.microsoft.com/office/powerpoint/2010/main" val="30835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2" y="832430"/>
            <a:ext cx="11499297" cy="534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采购子计划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作业清单</a:t>
            </a:r>
          </a:p>
        </p:txBody>
      </p:sp>
    </p:spTree>
    <p:extLst>
      <p:ext uri="{BB962C8B-B14F-4D97-AF65-F5344CB8AC3E}">
        <p14:creationId xmlns:p14="http://schemas.microsoft.com/office/powerpoint/2010/main" val="22095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1" y="868102"/>
            <a:ext cx="10200966" cy="564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生产子计划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作业清单</a:t>
            </a:r>
          </a:p>
        </p:txBody>
      </p:sp>
    </p:spTree>
    <p:extLst>
      <p:ext uri="{BB962C8B-B14F-4D97-AF65-F5344CB8AC3E}">
        <p14:creationId xmlns:p14="http://schemas.microsoft.com/office/powerpoint/2010/main" val="31817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6" y="3278863"/>
            <a:ext cx="10742826" cy="339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54591"/>
            <a:ext cx="6810374" cy="49706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计划编制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66247" y="693540"/>
            <a:ext cx="11197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不过，因子计划与主计划之间有一定的约束关系，所以子</a:t>
            </a:r>
            <a:r>
              <a:rPr lang="zh-CN" altLang="en-US" b="1" dirty="0" smtClean="0"/>
              <a:t>计划编制时，还是需要注意其特殊性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 smtClean="0"/>
              <a:t>）受下达任务带来的时间制约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之所以被称为子计划，是因为其中接受了从主计划下达</a:t>
            </a:r>
            <a:r>
              <a:rPr lang="zh-CN" altLang="en-US" b="1" dirty="0"/>
              <a:t>的</a:t>
            </a:r>
            <a:r>
              <a:rPr lang="zh-CN" altLang="en-US" b="1" dirty="0" smtClean="0"/>
              <a:t>作业任务；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这些被下达的任务，自动变成了子计划的</a:t>
            </a:r>
            <a:r>
              <a:rPr lang="en-US" altLang="zh-CN" b="1" dirty="0" smtClean="0"/>
              <a:t>WBS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而且，这些</a:t>
            </a:r>
            <a:r>
              <a:rPr lang="en-US" altLang="zh-CN" b="1" dirty="0" smtClean="0"/>
              <a:t>WBS</a:t>
            </a:r>
            <a:r>
              <a:rPr lang="zh-CN" altLang="en-US" b="1" dirty="0" smtClean="0"/>
              <a:t>带有“要求开始”和“要求完成”的时间限制（</a:t>
            </a:r>
            <a:r>
              <a:rPr lang="zh-CN" altLang="en-US" b="1" dirty="0"/>
              <a:t>见下图三十三中绿色框标记内容</a:t>
            </a:r>
            <a:r>
              <a:rPr lang="zh-CN" altLang="en-US" b="1" dirty="0" smtClean="0"/>
              <a:t>），继承了主计划对其起止时间的约束；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所以，子计划应满足主计划的时间要求，否则，因为子计划执行的滞后，会导致主计划目标无法实现。操作时，</a:t>
            </a:r>
            <a:r>
              <a:rPr lang="zh-CN" altLang="en-US" b="1" dirty="0">
                <a:solidFill>
                  <a:srgbClr val="FF0000"/>
                </a:solidFill>
              </a:rPr>
              <a:t>以子计划最上层</a:t>
            </a:r>
            <a:r>
              <a:rPr lang="en-US" altLang="zh-CN" b="1" dirty="0">
                <a:solidFill>
                  <a:srgbClr val="FF0000"/>
                </a:solidFill>
              </a:rPr>
              <a:t>WBS</a:t>
            </a:r>
            <a:r>
              <a:rPr lang="zh-CN" altLang="en-US" b="1" dirty="0">
                <a:solidFill>
                  <a:srgbClr val="FF0000"/>
                </a:solidFill>
              </a:rPr>
              <a:t>要求的起止时间作为整个子计划的项目起止时间</a:t>
            </a:r>
            <a:r>
              <a:rPr lang="zh-CN" altLang="en-US" b="1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按此</a:t>
            </a:r>
            <a:r>
              <a:rPr lang="zh-CN" altLang="en-US" b="1" dirty="0"/>
              <a:t>时间，</a:t>
            </a:r>
            <a:r>
              <a:rPr lang="zh-CN" altLang="en-US" b="1" dirty="0">
                <a:solidFill>
                  <a:srgbClr val="FF0000"/>
                </a:solidFill>
              </a:rPr>
              <a:t>重新调整</a:t>
            </a:r>
            <a:r>
              <a:rPr lang="zh-CN" altLang="en-US" b="1" dirty="0"/>
              <a:t>在</a:t>
            </a:r>
            <a:r>
              <a:rPr lang="zh-CN" altLang="en-US" b="1" dirty="0">
                <a:solidFill>
                  <a:srgbClr val="FF0000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PBS</a:t>
            </a:r>
            <a:r>
              <a:rPr lang="zh-CN" altLang="en-US" b="1" dirty="0">
                <a:solidFill>
                  <a:srgbClr val="FF0000"/>
                </a:solidFill>
              </a:rPr>
              <a:t>定义”时初步给定</a:t>
            </a:r>
            <a:r>
              <a:rPr lang="zh-CN" altLang="en-US" b="1" dirty="0" smtClean="0">
                <a:solidFill>
                  <a:srgbClr val="FF0000"/>
                </a:solidFill>
              </a:rPr>
              <a:t>的整个子计划的起止</a:t>
            </a:r>
            <a:r>
              <a:rPr lang="zh-CN" altLang="en-US" b="1" dirty="0">
                <a:solidFill>
                  <a:srgbClr val="FF0000"/>
                </a:solidFill>
              </a:rPr>
              <a:t>时间</a:t>
            </a:r>
            <a:r>
              <a:rPr lang="zh-CN" altLang="en-US" b="1" dirty="0"/>
              <a:t>）。</a:t>
            </a:r>
            <a:endParaRPr lang="en-US" altLang="zh-CN" b="1" dirty="0"/>
          </a:p>
        </p:txBody>
      </p:sp>
      <p:sp>
        <p:nvSpPr>
          <p:cNvPr id="13" name="矩形 12"/>
          <p:cNvSpPr/>
          <p:nvPr/>
        </p:nvSpPr>
        <p:spPr>
          <a:xfrm>
            <a:off x="9709502" y="5511336"/>
            <a:ext cx="12291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图三十三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" y="2452526"/>
            <a:ext cx="11832608" cy="431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计划编制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（</a:t>
            </a:r>
            <a:r>
              <a:rPr lang="en-US" altLang="zh-CN" b="1" dirty="0"/>
              <a:t>2</a:t>
            </a:r>
            <a:r>
              <a:rPr lang="zh-CN" altLang="en-US" b="1" dirty="0" smtClean="0"/>
              <a:t>）设置限制条件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通常</a:t>
            </a:r>
            <a:r>
              <a:rPr lang="zh-CN" altLang="en-US" b="1" dirty="0"/>
              <a:t>，在编制计划时，对整个</a:t>
            </a:r>
            <a:r>
              <a:rPr lang="zh-CN" altLang="en-US" b="1" dirty="0" smtClean="0"/>
              <a:t>项目内的</a:t>
            </a:r>
            <a:r>
              <a:rPr lang="zh-CN" altLang="en-US" b="1" dirty="0"/>
              <a:t>各项作业，除最先开始的几项工作自项目启动之日</a:t>
            </a:r>
            <a:r>
              <a:rPr lang="zh-CN" altLang="en-US" b="1" dirty="0" smtClean="0"/>
              <a:t>起就开始</a:t>
            </a:r>
            <a:r>
              <a:rPr lang="zh-CN" altLang="en-US" b="1" dirty="0"/>
              <a:t>之外，其他作业的起止时间，</a:t>
            </a:r>
            <a:r>
              <a:rPr lang="zh-CN" altLang="en-US" b="1" dirty="0" smtClean="0"/>
              <a:t>都是根据其与相关作业</a:t>
            </a:r>
            <a:r>
              <a:rPr lang="zh-CN" altLang="en-US" b="1" dirty="0"/>
              <a:t>之间的逻辑</a:t>
            </a:r>
            <a:r>
              <a:rPr lang="zh-CN" altLang="en-US" b="1" dirty="0" smtClean="0"/>
              <a:t>关系、通过</a:t>
            </a:r>
            <a:r>
              <a:rPr lang="en-US" altLang="zh-CN" b="1" dirty="0"/>
              <a:t>CPM</a:t>
            </a:r>
            <a:r>
              <a:rPr lang="zh-CN" altLang="en-US" b="1" dirty="0"/>
              <a:t>自动计算而得的。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对于子计划，其项目开始时间可通过以下几种方法来设置：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一是将其项目开始时间设定为主计划下达的要求开始时间（</a:t>
            </a:r>
            <a:r>
              <a:rPr lang="zh-CN" altLang="en-US" b="1" dirty="0" smtClean="0"/>
              <a:t>在“</a:t>
            </a:r>
            <a:r>
              <a:rPr lang="en-US" altLang="zh-CN" b="1" dirty="0"/>
              <a:t>PBS</a:t>
            </a:r>
            <a:r>
              <a:rPr lang="zh-CN" altLang="en-US" b="1" dirty="0"/>
              <a:t>定义”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中设定</a:t>
            </a:r>
            <a:r>
              <a:rPr lang="zh-CN" altLang="en-US" b="1" dirty="0"/>
              <a:t>）</a:t>
            </a:r>
            <a:r>
              <a:rPr lang="zh-CN" altLang="en-US" b="1" dirty="0" smtClean="0"/>
              <a:t>；</a:t>
            </a:r>
            <a:endParaRPr lang="zh-CN" altLang="en-US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二是</a:t>
            </a:r>
            <a:r>
              <a:rPr lang="zh-CN" altLang="en-US" b="1" dirty="0" smtClean="0"/>
              <a:t>通过增加</a:t>
            </a:r>
            <a:r>
              <a:rPr lang="zh-CN" altLang="en-US" b="1" dirty="0"/>
              <a:t>限制条件的方法来实现，见下图</a:t>
            </a:r>
            <a:r>
              <a:rPr lang="zh-CN" altLang="en-US" b="1" dirty="0" smtClean="0"/>
              <a:t>三十四（此方法在主计划编制时也可能用到）。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0301736" y="6001161"/>
            <a:ext cx="1234605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图三十四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计划编制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（</a:t>
            </a:r>
            <a:r>
              <a:rPr lang="en-US" altLang="zh-CN" b="1" dirty="0"/>
              <a:t>3</a:t>
            </a:r>
            <a:r>
              <a:rPr lang="zh-CN" altLang="en-US" b="1" dirty="0" smtClean="0"/>
              <a:t>）设置</a:t>
            </a:r>
            <a:r>
              <a:rPr lang="zh-CN" altLang="en-US" b="1" dirty="0"/>
              <a:t>作业</a:t>
            </a:r>
            <a:r>
              <a:rPr lang="zh-CN" altLang="en-US" b="1" dirty="0" smtClean="0"/>
              <a:t>步骤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 smtClean="0"/>
              <a:t>本课程中</a:t>
            </a:r>
            <a:r>
              <a:rPr lang="zh-CN" altLang="en-US" b="1" dirty="0"/>
              <a:t>，对采购子计划，部分</a:t>
            </a:r>
            <a:r>
              <a:rPr lang="zh-CN" altLang="en-US" b="1" dirty="0" smtClean="0"/>
              <a:t>作业设置为按步骤检测进展。</a:t>
            </a:r>
            <a:r>
              <a:rPr lang="zh-CN" altLang="en-US" b="1" dirty="0"/>
              <a:t>作业</a:t>
            </a:r>
            <a:r>
              <a:rPr lang="zh-CN" altLang="en-US" b="1" dirty="0" smtClean="0"/>
              <a:t>步骤有</a:t>
            </a:r>
            <a:r>
              <a:rPr lang="zh-CN" altLang="en-US" b="1" dirty="0" smtClean="0">
                <a:solidFill>
                  <a:srgbClr val="FF0000"/>
                </a:solidFill>
              </a:rPr>
              <a:t>两种</a:t>
            </a:r>
            <a:r>
              <a:rPr lang="zh-CN" altLang="en-US" b="1" dirty="0" smtClean="0"/>
              <a:t>设置方法：</a:t>
            </a:r>
            <a:endParaRPr lang="en-US" altLang="zh-CN" b="1" dirty="0" smtClean="0"/>
          </a:p>
          <a:p>
            <a:pPr marL="627063" lvl="1" indent="-360363"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一是</a:t>
            </a:r>
            <a:r>
              <a:rPr lang="zh-CN" altLang="en-US" b="1" dirty="0" smtClean="0"/>
              <a:t>先统一</a:t>
            </a:r>
            <a:r>
              <a:rPr lang="zh-CN" altLang="en-US" b="1" dirty="0" smtClean="0">
                <a:solidFill>
                  <a:srgbClr val="FF0000"/>
                </a:solidFill>
              </a:rPr>
              <a:t>创建步骤模板</a:t>
            </a:r>
            <a:r>
              <a:rPr lang="zh-CN" altLang="en-US" b="1" dirty="0" smtClean="0"/>
              <a:t>，然后在需要时调用、修改；创建的</a:t>
            </a:r>
            <a:r>
              <a:rPr lang="zh-CN" altLang="en-US" b="1" dirty="0" smtClean="0">
                <a:solidFill>
                  <a:srgbClr val="FF0000"/>
                </a:solidFill>
              </a:rPr>
              <a:t>模板可以重复使用</a:t>
            </a:r>
            <a:r>
              <a:rPr lang="zh-CN" altLang="en-US" b="1" dirty="0" smtClean="0"/>
              <a:t>、大大</a:t>
            </a:r>
            <a:r>
              <a:rPr lang="zh-CN" altLang="en-US" b="1" dirty="0" smtClean="0">
                <a:solidFill>
                  <a:srgbClr val="FF0000"/>
                </a:solidFill>
              </a:rPr>
              <a:t>提高工作效率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 smtClean="0"/>
              <a:t>在“进度管理”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“基础数据”子模块下，按</a:t>
            </a:r>
            <a:r>
              <a:rPr lang="zh-CN" altLang="en-US" b="1" dirty="0"/>
              <a:t>下图三十四所</a:t>
            </a:r>
            <a:r>
              <a:rPr lang="zh-CN" altLang="en-US" b="1" dirty="0" smtClean="0"/>
              <a:t>示，点击</a:t>
            </a:r>
            <a:r>
              <a:rPr lang="zh-CN" altLang="en-US" b="1" dirty="0"/>
              <a:t>“</a:t>
            </a:r>
            <a:r>
              <a:rPr lang="en-US" altLang="zh-CN" b="1" dirty="0"/>
              <a:t>1”</a:t>
            </a:r>
            <a:r>
              <a:rPr lang="zh-CN" altLang="en-US" b="1" dirty="0"/>
              <a:t>处</a:t>
            </a:r>
            <a:r>
              <a:rPr lang="zh-CN" altLang="en-US" b="1" dirty="0" smtClean="0"/>
              <a:t>“新增”按钮，在“</a:t>
            </a:r>
            <a:r>
              <a:rPr lang="en-US" altLang="zh-CN" b="1" dirty="0" smtClean="0"/>
              <a:t>3”</a:t>
            </a:r>
            <a:r>
              <a:rPr lang="zh-CN" altLang="en-US" b="1" dirty="0"/>
              <a:t>处</a:t>
            </a:r>
            <a:r>
              <a:rPr lang="zh-CN" altLang="en-US" b="1" dirty="0" smtClean="0"/>
              <a:t>添加模板名称等内容；</a:t>
            </a:r>
            <a:endParaRPr lang="en-US" altLang="zh-CN" b="1" dirty="0" smtClean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点击</a:t>
            </a:r>
            <a:r>
              <a:rPr lang="zh-CN" altLang="en-US" b="1" dirty="0" smtClean="0"/>
              <a:t>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</a:t>
            </a:r>
            <a:r>
              <a:rPr lang="zh-CN" altLang="en-US" b="1" dirty="0"/>
              <a:t>“新增”按钮，在</a:t>
            </a:r>
            <a:r>
              <a:rPr lang="zh-CN" altLang="en-US" b="1" dirty="0" smtClean="0"/>
              <a:t>“</a:t>
            </a:r>
            <a:r>
              <a:rPr lang="en-US" altLang="zh-CN" b="1" dirty="0" smtClean="0"/>
              <a:t>4”</a:t>
            </a:r>
            <a:r>
              <a:rPr lang="zh-CN" altLang="en-US" b="1" dirty="0" smtClean="0"/>
              <a:t>处输入</a:t>
            </a:r>
            <a:r>
              <a:rPr lang="zh-CN" altLang="en-US" b="1" dirty="0"/>
              <a:t>步骤名称和步骤</a:t>
            </a:r>
            <a:r>
              <a:rPr lang="zh-CN" altLang="en-US" b="1" dirty="0" smtClean="0"/>
              <a:t>权重；完成后，点击“保存” ；</a:t>
            </a:r>
            <a:endParaRPr lang="en-US" altLang="zh-CN" b="1" dirty="0" smtClean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 smtClean="0"/>
              <a:t>调用已创建模板时，按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</a:t>
            </a:r>
            <a:r>
              <a:rPr lang="zh-CN" altLang="en-US" b="1" dirty="0" smtClean="0"/>
              <a:t>页图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三十六</a:t>
            </a:r>
            <a:r>
              <a:rPr lang="zh-CN" altLang="en-US" b="1" dirty="0" smtClean="0"/>
              <a:t>“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”处“引用模板”、在弹出的对话框（</a:t>
            </a:r>
            <a:r>
              <a:rPr lang="zh-CN" altLang="en-US" b="1" dirty="0"/>
              <a:t>下图</a:t>
            </a:r>
            <a:r>
              <a:rPr lang="zh-CN" altLang="en-US" b="1" dirty="0" smtClean="0"/>
              <a:t>三十五）中选择所需模板、点击“确定”即可（对创建的</a:t>
            </a:r>
            <a:r>
              <a:rPr lang="zh-CN" altLang="en-US" b="1" dirty="0" smtClean="0">
                <a:solidFill>
                  <a:srgbClr val="FF0000"/>
                </a:solidFill>
              </a:rPr>
              <a:t>模板内容</a:t>
            </a:r>
            <a:r>
              <a:rPr lang="zh-CN" altLang="en-US" b="1" dirty="0" smtClean="0"/>
              <a:t>，可以全部选用、也</a:t>
            </a:r>
            <a:r>
              <a:rPr lang="zh-CN" altLang="en-US" b="1" dirty="0" smtClean="0">
                <a:solidFill>
                  <a:srgbClr val="FF0000"/>
                </a:solidFill>
              </a:rPr>
              <a:t>可以部分选用</a:t>
            </a:r>
            <a:r>
              <a:rPr lang="zh-CN" altLang="en-US" b="1" dirty="0" smtClean="0"/>
              <a:t>）。</a:t>
            </a:r>
            <a:endParaRPr lang="zh-CN" altLang="en-US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168325" y="3377819"/>
            <a:ext cx="6908039" cy="3330329"/>
            <a:chOff x="168325" y="3384645"/>
            <a:chExt cx="8552594" cy="338492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5" y="3384645"/>
              <a:ext cx="8552594" cy="3384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6591922" y="4892439"/>
              <a:ext cx="1568871" cy="3753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图三十四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33313" y="3377819"/>
            <a:ext cx="4893811" cy="3371273"/>
            <a:chOff x="7233313" y="3439235"/>
            <a:chExt cx="4893811" cy="3371273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313" y="3439235"/>
              <a:ext cx="4893811" cy="337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10570141" y="5950140"/>
              <a:ext cx="123460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图三十五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335535" y="4661102"/>
              <a:ext cx="114594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 smtClean="0">
                  <a:solidFill>
                    <a:srgbClr val="1010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宋体" pitchFamily="2" charset="-122"/>
                  <a:cs typeface="宋体" pitchFamily="2" charset="-122"/>
                </a:rPr>
                <a:t>可以部分选用</a:t>
              </a:r>
              <a:endParaRPr lang="zh-CN" altLang="en-US" sz="11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7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计划编制</a:t>
            </a:r>
            <a:endParaRPr lang="zh-CN" altLang="en-US" dirty="0" smtClean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）设置作业</a:t>
            </a:r>
            <a:r>
              <a:rPr lang="zh-CN" altLang="en-US" b="1" dirty="0" smtClean="0"/>
              <a:t>步骤</a:t>
            </a:r>
            <a:endParaRPr lang="en-US" altLang="zh-CN" b="1" dirty="0" smtClean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</a:t>
            </a:r>
            <a:r>
              <a:rPr lang="zh-CN" altLang="en-US" b="1" dirty="0" smtClean="0"/>
              <a:t>课程中</a:t>
            </a:r>
            <a:r>
              <a:rPr lang="zh-CN" altLang="en-US" b="1" dirty="0"/>
              <a:t>，对采购子计划，部分</a:t>
            </a:r>
            <a:r>
              <a:rPr lang="zh-CN" altLang="en-US" b="1" dirty="0" smtClean="0"/>
              <a:t>作业设置为按步骤检测进展。</a:t>
            </a:r>
            <a:r>
              <a:rPr lang="zh-CN" altLang="en-US" b="1" dirty="0"/>
              <a:t>作业</a:t>
            </a:r>
            <a:r>
              <a:rPr lang="zh-CN" altLang="en-US" b="1" dirty="0" smtClean="0"/>
              <a:t>步骤有</a:t>
            </a:r>
            <a:r>
              <a:rPr lang="zh-CN" altLang="en-US" b="1" dirty="0" smtClean="0">
                <a:solidFill>
                  <a:srgbClr val="FF0000"/>
                </a:solidFill>
              </a:rPr>
              <a:t>两种</a:t>
            </a:r>
            <a:r>
              <a:rPr lang="zh-CN" altLang="en-US" b="1" dirty="0" smtClean="0"/>
              <a:t>设置方法：</a:t>
            </a:r>
            <a:endParaRPr lang="en-US" altLang="zh-CN" b="1" dirty="0" smtClean="0"/>
          </a:p>
          <a:p>
            <a:pPr marL="627063" lvl="1" indent="-360363"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二是</a:t>
            </a:r>
            <a:r>
              <a:rPr lang="zh-CN" altLang="en-US" b="1" dirty="0" smtClean="0"/>
              <a:t>对作业</a:t>
            </a:r>
            <a:r>
              <a:rPr lang="zh-CN" altLang="en-US" b="1" dirty="0">
                <a:solidFill>
                  <a:srgbClr val="FF0000"/>
                </a:solidFill>
              </a:rPr>
              <a:t>直接</a:t>
            </a:r>
            <a:r>
              <a:rPr lang="zh-CN" altLang="en-US" b="1" dirty="0" smtClean="0">
                <a:solidFill>
                  <a:srgbClr val="FF0000"/>
                </a:solidFill>
              </a:rPr>
              <a:t>增加步骤</a:t>
            </a:r>
            <a:r>
              <a:rPr lang="zh-CN" altLang="en-US" b="1" dirty="0" smtClean="0"/>
              <a:t>，</a:t>
            </a:r>
            <a:r>
              <a:rPr lang="zh-CN" altLang="en-US" b="1" dirty="0" smtClean="0">
                <a:solidFill>
                  <a:srgbClr val="FF0000"/>
                </a:solidFill>
              </a:rPr>
              <a:t>适用于重复使用率不高的场合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在打开的采购子计划</a:t>
            </a:r>
            <a:r>
              <a:rPr lang="zh-CN" altLang="en-US" b="1" dirty="0" smtClean="0"/>
              <a:t>页面（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无需打开插件</a:t>
            </a:r>
            <a:r>
              <a:rPr lang="zh-CN" altLang="en-US" b="1" dirty="0" smtClean="0"/>
              <a:t>）下</a:t>
            </a:r>
            <a:r>
              <a:rPr lang="zh-CN" altLang="en-US" b="1" dirty="0"/>
              <a:t>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处“步骤”页</a:t>
            </a:r>
            <a:r>
              <a:rPr lang="zh-CN" altLang="en-US" b="1" dirty="0" smtClean="0"/>
              <a:t>签（如未出现下方页签栏，可在上方作业栏上双击鼠标即可），</a:t>
            </a:r>
            <a:r>
              <a:rPr lang="zh-CN" altLang="en-US" b="1" dirty="0"/>
              <a:t>点击“</a:t>
            </a:r>
            <a:r>
              <a:rPr lang="en-US" altLang="zh-CN" b="1" dirty="0"/>
              <a:t>2”</a:t>
            </a:r>
            <a:r>
              <a:rPr lang="zh-CN" altLang="en-US" b="1" dirty="0"/>
              <a:t>处“引入模板”（如在前面已创建模板即可在此处引用）或点击“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处“新增”，输入步骤名称和步骤权重即</a:t>
            </a:r>
            <a:r>
              <a:rPr lang="zh-CN" altLang="en-US" b="1" dirty="0" smtClean="0"/>
              <a:t>可；</a:t>
            </a:r>
            <a:endParaRPr lang="en-US" altLang="zh-CN" b="1" dirty="0" smtClean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此</a:t>
            </a:r>
            <a:r>
              <a:rPr lang="zh-CN" altLang="en-US" b="1" dirty="0" smtClean="0"/>
              <a:t>图中“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”处“批量增加步骤模板”，是指可以对选取的</a:t>
            </a:r>
            <a:r>
              <a:rPr lang="zh-CN" altLang="en-US" b="1" dirty="0" smtClean="0">
                <a:solidFill>
                  <a:srgbClr val="FF0000"/>
                </a:solidFill>
              </a:rPr>
              <a:t>多道</a:t>
            </a:r>
            <a:r>
              <a:rPr lang="zh-CN" altLang="en-US" b="1" dirty="0" smtClean="0"/>
              <a:t>作业</a:t>
            </a:r>
            <a:r>
              <a:rPr lang="zh-CN" altLang="en-US" b="1" dirty="0" smtClean="0">
                <a:solidFill>
                  <a:srgbClr val="FF0000"/>
                </a:solidFill>
              </a:rPr>
              <a:t>同时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批量加载</a:t>
            </a:r>
            <a:r>
              <a:rPr lang="zh-CN" altLang="en-US" b="1" dirty="0" smtClean="0"/>
              <a:t>相同的步骤模板。</a:t>
            </a:r>
            <a:endParaRPr lang="zh-CN" altLang="en-US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51143" y="2838707"/>
            <a:ext cx="11860450" cy="3875964"/>
            <a:chOff x="136501" y="2545280"/>
            <a:chExt cx="11860450" cy="387596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1" y="2545280"/>
              <a:ext cx="11860450" cy="3875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9836831" y="4849357"/>
              <a:ext cx="123460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图三十六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8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8165657" cy="428624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计划编制实验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操作流程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" y="836762"/>
            <a:ext cx="10996709" cy="5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42060" y="2345635"/>
            <a:ext cx="1789044" cy="4285752"/>
          </a:xfrm>
          <a:prstGeom prst="rect">
            <a:avLst/>
          </a:prstGeom>
          <a:solidFill>
            <a:schemeClr val="accent1">
              <a:alpha val="37000"/>
            </a:schemeClr>
          </a:solidFill>
          <a:ln w="63500">
            <a:gradFill>
              <a:gsLst>
                <a:gs pos="93123">
                  <a:srgbClr val="1010E0"/>
                </a:gs>
                <a:gs pos="23333">
                  <a:srgbClr val="C00000"/>
                </a:gs>
                <a:gs pos="73550">
                  <a:srgbClr val="CDD6EA"/>
                </a:gs>
                <a:gs pos="50000">
                  <a:srgbClr val="FFC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29724" y="6019948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本次实验内容</a:t>
            </a:r>
          </a:p>
        </p:txBody>
      </p:sp>
    </p:spTree>
    <p:extLst>
      <p:ext uri="{BB962C8B-B14F-4D97-AF65-F5344CB8AC3E}">
        <p14:creationId xmlns:p14="http://schemas.microsoft.com/office/powerpoint/2010/main" val="76099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62" y="753857"/>
            <a:ext cx="11191102" cy="5568619"/>
          </a:xfrm>
          <a:prstGeom prst="rect">
            <a:avLst/>
          </a:prstGeom>
        </p:spPr>
        <p:txBody>
          <a:bodyPr lIns="121917" tIns="60958" rIns="121917" bIns="60958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熟悉项目进度计划编制工作流程；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计划编制各步骤工作要点；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熟练应用项目进度计划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编制操作方法：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工作分解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录入作业工期和逻辑关系等信息；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技术计算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进度网络参数，并优化完善形成项目进度计划；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将需要细化的作业任务下达给下级子计划；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将编制完成的进度计划提交审批；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将批准的进度计划保存为目标计划。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讨论和总结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77735" y="698998"/>
            <a:ext cx="11191102" cy="5838280"/>
          </a:xfrm>
          <a:prstGeom prst="rect">
            <a:avLst/>
          </a:prstGeom>
        </p:spPr>
        <p:txBody>
          <a:bodyPr lIns="121917" tIns="60958" rIns="121917" bIns="60958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以一个制造企业新产品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项目为案例，采取四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人小组分工协作的形式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，共同完成项目进度管理工作：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sz="13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zh-CN" sz="2400" b="1" dirty="0"/>
              <a:t>项目</a:t>
            </a:r>
            <a:r>
              <a:rPr lang="zh-CN" altLang="en-US" sz="2400" b="1" dirty="0"/>
              <a:t>任务：</a:t>
            </a:r>
            <a:r>
              <a:rPr lang="zh-CN" altLang="zh-CN" sz="2400" b="1" dirty="0"/>
              <a:t>一个空调制造企业，根据客户反馈和市场调研，拟研制一款新型空调产品，产品型号为</a:t>
            </a:r>
            <a:r>
              <a:rPr lang="en-US" altLang="zh-CN" sz="2400" b="1" dirty="0"/>
              <a:t>KT01</a:t>
            </a:r>
            <a:r>
              <a:rPr lang="zh-CN" altLang="zh-CN" sz="2400" b="1" dirty="0"/>
              <a:t>。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13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工作内容：</a:t>
            </a:r>
            <a:endParaRPr lang="en-US" altLang="zh-CN" sz="24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先由产品经理组织编制研制计划书，报公司评审后正式立项；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立项后，由设计部门组织进行方案设计和技术设计，其间也需按公司评审程序组织评审确认；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研发过程中，需要完成热力学模型样机、产品样机及首件正式产品共三台样机的制作和测试；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为加快产品研制进度，相关样机的产品设计、原材料采购、加工试制和性能测试等各项工作需要交叉进行；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考虑到该产品定型后的批量生产需要，产品研发过程中同步进行现有生产厂房的局部改造，该工作可委托外部施工单位组织实施</a:t>
            </a:r>
            <a:r>
              <a:rPr lang="zh-CN" altLang="en-US" sz="2400" b="1" dirty="0" smtClean="0"/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1946" y="972115"/>
            <a:ext cx="11439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sz="2400" b="1" dirty="0" smtClean="0"/>
              <a:t>进度目标：研制</a:t>
            </a:r>
            <a:r>
              <a:rPr lang="zh-CN" altLang="en-US" sz="2400" b="1" dirty="0"/>
              <a:t>工作计划于</a:t>
            </a:r>
            <a:r>
              <a:rPr lang="en-US" altLang="zh-CN" sz="2400" b="1" dirty="0"/>
              <a:t>2019-3-1</a:t>
            </a:r>
            <a:r>
              <a:rPr lang="zh-CN" altLang="en-US" sz="2400" b="1" dirty="0"/>
              <a:t>启动，要求在</a:t>
            </a:r>
            <a:r>
              <a:rPr lang="en-US" altLang="zh-CN" sz="2400" b="1" dirty="0"/>
              <a:t>2019-9-30</a:t>
            </a:r>
            <a:r>
              <a:rPr lang="zh-CN" altLang="en-US" sz="2400" b="1" dirty="0"/>
              <a:t>前完成各项工作，并通过公司组织的产品签定验收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zh-CN" sz="2400" b="1" dirty="0" smtClean="0"/>
          </a:p>
          <a:p>
            <a:pPr marL="457200" indent="-457200">
              <a:buAutoNum type="arabicPeriod" startAt="3"/>
            </a:pPr>
            <a:r>
              <a:rPr lang="zh-CN" altLang="en-US" sz="2400" b="1" dirty="0" smtClean="0"/>
              <a:t>部门人员配备和职责分工</a:t>
            </a:r>
            <a:endParaRPr lang="en-US" altLang="zh-CN" sz="2400" b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/>
              <a:t>公司以下四个部门，各派一人，组成四人团队，协作完成项目</a:t>
            </a:r>
            <a:r>
              <a:rPr lang="zh-CN" altLang="en-US" sz="2400" b="1" dirty="0" smtClean="0"/>
              <a:t>工作：</a:t>
            </a:r>
            <a:endParaRPr lang="zh-CN" altLang="en-US" sz="24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研发部</a:t>
            </a:r>
            <a:r>
              <a:rPr lang="zh-CN" altLang="en-US" sz="2400" b="1" dirty="0"/>
              <a:t>，任命一名产品</a:t>
            </a:r>
            <a:r>
              <a:rPr lang="zh-CN" altLang="en-US" sz="2400" b="1" dirty="0" smtClean="0"/>
              <a:t>经理（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成员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</a:t>
            </a:r>
            <a:r>
              <a:rPr lang="zh-CN" altLang="en-US" sz="2400" b="1" dirty="0" smtClean="0"/>
              <a:t>），</a:t>
            </a:r>
            <a:r>
              <a:rPr lang="zh-CN" altLang="en-US" sz="2400" b="1" dirty="0"/>
              <a:t>总体负责产品研发全过程的协调和管理；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设计部</a:t>
            </a:r>
            <a:r>
              <a:rPr lang="zh-CN" altLang="en-US" sz="2400" b="1" dirty="0"/>
              <a:t>，任命一名设计</a:t>
            </a:r>
            <a:r>
              <a:rPr lang="zh-CN" altLang="en-US" sz="2400" b="1" dirty="0" smtClean="0"/>
              <a:t>经理</a:t>
            </a:r>
            <a:r>
              <a:rPr lang="zh-CN" altLang="en-US" sz="2400" b="1" dirty="0"/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b="1" dirty="0" smtClean="0"/>
              <a:t>），</a:t>
            </a:r>
            <a:r>
              <a:rPr lang="zh-CN" altLang="en-US" sz="2400" b="1" dirty="0"/>
              <a:t>负责产品设计和技术支持工作；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采购部</a:t>
            </a:r>
            <a:r>
              <a:rPr lang="zh-CN" altLang="en-US" sz="2400" b="1" dirty="0"/>
              <a:t>，任命一名采购</a:t>
            </a:r>
            <a:r>
              <a:rPr lang="zh-CN" altLang="en-US" sz="2400" b="1" dirty="0" smtClean="0"/>
              <a:t>经理</a:t>
            </a:r>
            <a:r>
              <a:rPr lang="zh-CN" altLang="en-US" sz="2400" b="1" dirty="0"/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zh-CN" altLang="en-US" sz="2400" b="1" dirty="0" smtClean="0"/>
              <a:t>），</a:t>
            </a:r>
            <a:r>
              <a:rPr lang="zh-CN" altLang="en-US" sz="2400" b="1" dirty="0"/>
              <a:t>负责研发过程中设备、材料的采购工作；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生产部</a:t>
            </a:r>
            <a:r>
              <a:rPr lang="zh-CN" altLang="en-US" sz="2400" b="1" dirty="0"/>
              <a:t>，任命一名生产</a:t>
            </a:r>
            <a:r>
              <a:rPr lang="zh-CN" altLang="en-US" sz="2400" b="1" dirty="0" smtClean="0"/>
              <a:t>经理</a:t>
            </a:r>
            <a:r>
              <a:rPr lang="zh-CN" altLang="en-US" sz="2400" b="1" dirty="0"/>
              <a:t>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b="1" dirty="0" smtClean="0"/>
              <a:t>），</a:t>
            </a:r>
            <a:r>
              <a:rPr lang="zh-CN" altLang="en-US" sz="2400" b="1" dirty="0"/>
              <a:t>负责研发过程中样机、产品的生产制造和检测工作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</a:p>
        </p:txBody>
      </p:sp>
    </p:spTree>
    <p:extLst>
      <p:ext uri="{BB962C8B-B14F-4D97-AF65-F5344CB8AC3E}">
        <p14:creationId xmlns:p14="http://schemas.microsoft.com/office/powerpoint/2010/main" val="28657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1947" y="705415"/>
            <a:ext cx="1136332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zh-CN" altLang="en-US" sz="2400" b="1" dirty="0" smtClean="0"/>
              <a:t>岗位人员和角色分工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457200" indent="-457200">
              <a:buFontTx/>
              <a:buAutoNum type="arabicPeriod" startAt="5"/>
            </a:pPr>
            <a:endParaRPr lang="en-US" altLang="zh-CN" sz="800" b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b="1" dirty="0"/>
              <a:t>，代表研发部，作为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产品经理</a:t>
            </a:r>
            <a:r>
              <a:rPr lang="zh-CN" altLang="en-US" sz="2400" b="1" dirty="0"/>
              <a:t>参与本项目，总体负责整个项目的总体协调和管理；负责厂房改造工作的协调和管理；负责产品立项策划和研制成品鉴定评审的组织和协调管理工作；领导并合理安排其他组员共同完成各项工作，确保项目顺利完成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b="1" dirty="0"/>
              <a:t>，代表设计部，作为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设计经理</a:t>
            </a:r>
            <a:r>
              <a:rPr lang="zh-CN" altLang="en-US" sz="2400" b="1" dirty="0"/>
              <a:t>参与本项目，负责研发过程中各项设计相关工作的实施和管理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zh-CN" altLang="en-US" sz="2400" b="1" dirty="0"/>
              <a:t>，代表采购部，作为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采购经理</a:t>
            </a:r>
            <a:r>
              <a:rPr lang="zh-CN" altLang="en-US" sz="2400" b="1" dirty="0"/>
              <a:t>参与本项目，负责研发过程中所有需要外购的各类原材料和工器具的采购和管理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b="1" dirty="0"/>
              <a:t>，代表生产部，作为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生产经理</a:t>
            </a:r>
            <a:r>
              <a:rPr lang="zh-CN" altLang="en-US" sz="2400" b="1" dirty="0"/>
              <a:t>参与本项目，负责三个样机的生产制造和性能</a:t>
            </a:r>
            <a:r>
              <a:rPr lang="zh-CN" altLang="en-US" sz="2400" b="1" dirty="0" smtClean="0"/>
              <a:t>检测。</a:t>
            </a:r>
            <a:endParaRPr lang="zh-CN" altLang="en-US" sz="2400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</a:p>
        </p:txBody>
      </p:sp>
    </p:spTree>
    <p:extLst>
      <p:ext uri="{BB962C8B-B14F-4D97-AF65-F5344CB8AC3E}">
        <p14:creationId xmlns:p14="http://schemas.microsoft.com/office/powerpoint/2010/main" val="38583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实验估计时间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4903" y="1136090"/>
            <a:ext cx="4701591" cy="5019050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主计划编制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子计划编制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主、子计划编制安排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先完成主计划，在其编制完成并下达任务后，再开始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编制子计划；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主计划由产品经理负责编制，三个子计划分别由设计、采购、生产经理负责编制；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个子计划，可以同时编制。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20772"/>
              </p:ext>
            </p:extLst>
          </p:nvPr>
        </p:nvGraphicFramePr>
        <p:xfrm>
          <a:off x="5225577" y="1604826"/>
          <a:ext cx="6572913" cy="38300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6609"/>
                <a:gridCol w="2052725"/>
                <a:gridCol w="977077"/>
                <a:gridCol w="1972102"/>
                <a:gridCol w="914400"/>
              </a:tblGrid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effectLst/>
                          <a:latin typeface="宋体"/>
                        </a:rPr>
                        <a:t>序号</a:t>
                      </a:r>
                      <a:r>
                        <a:rPr lang="zh-CN" altLang="en-US" sz="1600" b="1" i="0" u="none" strike="noStrike" dirty="0"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effectLst/>
                          <a:latin typeface="宋体"/>
                        </a:rPr>
                        <a:t>主计划编制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effectLst/>
                          <a:latin typeface="宋体"/>
                        </a:rPr>
                        <a:t>子计划编制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effectLst/>
                          <a:latin typeface="宋体"/>
                        </a:rPr>
                        <a:t>工作内容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effectLst/>
                          <a:latin typeface="宋体"/>
                        </a:rPr>
                        <a:t>时间</a:t>
                      </a:r>
                      <a:endParaRPr lang="en-US" altLang="zh-CN" sz="1600" b="1" i="0" u="none" strike="noStrike" dirty="0" smtClean="0">
                        <a:effectLst/>
                        <a:latin typeface="宋体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effectLst/>
                          <a:latin typeface="宋体"/>
                        </a:rPr>
                        <a:t>（分钟）</a:t>
                      </a:r>
                      <a:endParaRPr lang="zh-CN" altLang="en-US" sz="1600" b="1" i="0" u="none" strike="noStrike" dirty="0">
                        <a:effectLst/>
                        <a:latin typeface="宋体"/>
                      </a:endParaRP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effectLst/>
                          <a:latin typeface="宋体"/>
                        </a:rPr>
                        <a:t>工作内容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effectLst/>
                          <a:latin typeface="宋体"/>
                        </a:rPr>
                        <a:t>时间</a:t>
                      </a:r>
                      <a:endParaRPr lang="en-US" altLang="zh-CN" sz="1600" b="1" i="0" u="none" strike="noStrike" dirty="0" smtClean="0">
                        <a:effectLst/>
                        <a:latin typeface="宋体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effectLst/>
                          <a:latin typeface="宋体"/>
                        </a:rPr>
                        <a:t>（分钟）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fontAlgn="ctr"/>
                      <a:r>
                        <a:rPr lang="zh-CN" altLang="en-US" sz="2000" b="1" i="0" u="none" strike="noStrike" dirty="0">
                          <a:effectLst/>
                          <a:latin typeface="+mn-ea"/>
                          <a:ea typeface="+mn-ea"/>
                        </a:rPr>
                        <a:t>创建</a:t>
                      </a:r>
                      <a:r>
                        <a:rPr lang="en-US" sz="2000" b="1" i="0" u="none" strike="noStrike" dirty="0">
                          <a:effectLst/>
                          <a:latin typeface="+mn-ea"/>
                          <a:ea typeface="+mn-ea"/>
                        </a:rPr>
                        <a:t>WBS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创建</a:t>
                      </a:r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WBS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2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录入作业信息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录入作业信息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CPM</a:t>
                      </a:r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计算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CPM</a:t>
                      </a:r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计算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2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计划优化完善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计划优化完善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zh-CN" sz="2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任务下达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计划送审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计划送审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保存目标计划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保存目标计划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2000" b="1" i="0" u="none" strike="noStrike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宋体"/>
                          <a:ea typeface="+mn-ea"/>
                          <a:cs typeface="+mn-cs"/>
                        </a:rPr>
                        <a:t>合计：</a:t>
                      </a:r>
                      <a:endParaRPr lang="zh-CN" altLang="en-US" sz="2000" b="1" i="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宋体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endParaRPr lang="zh-CN" altLang="en-US" sz="2000" b="0" i="0" u="none" strike="noStrike" kern="1200" dirty="0">
                        <a:solidFill>
                          <a:schemeClr val="dk1"/>
                        </a:solidFill>
                        <a:effectLst/>
                        <a:latin typeface="宋体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90</a:t>
                      </a:r>
                      <a:endParaRPr lang="en-US" altLang="zh-CN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endParaRPr lang="zh-CN" altLang="en-US" sz="2000" b="1" i="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宋体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60</a:t>
                      </a:r>
                      <a:endParaRPr lang="en-US" altLang="zh-CN" sz="20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1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13"/>
  <p:tag name="MH_SECTIONID" val="414,415,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 sz="2400" b="1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34987</TotalTime>
  <Words>4209</Words>
  <Application>Microsoft Office PowerPoint</Application>
  <PresentationFormat>自定义</PresentationFormat>
  <Paragraphs>324</Paragraphs>
  <Slides>38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41" baseType="lpstr"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计划编制实验操作流程</vt:lpstr>
      <vt:lpstr>课程目的</vt:lpstr>
      <vt:lpstr>实验情境介绍</vt:lpstr>
      <vt:lpstr>实验情境介绍</vt:lpstr>
      <vt:lpstr>实验情境介绍</vt:lpstr>
      <vt:lpstr>实验估计时间</vt:lpstr>
      <vt:lpstr>PowerPoint 演示文稿</vt:lpstr>
      <vt:lpstr>定位“计划编制”功能模块</vt:lpstr>
      <vt:lpstr>打开待编制的计划</vt:lpstr>
      <vt:lpstr>设置插件显示界面</vt:lpstr>
      <vt:lpstr>设置插件显示界面</vt:lpstr>
      <vt:lpstr>设置插件显示界面</vt:lpstr>
      <vt:lpstr>创建WBS</vt:lpstr>
      <vt:lpstr>项目WBS结构</vt:lpstr>
      <vt:lpstr>录入作业信息</vt:lpstr>
      <vt:lpstr>录入作业信息</vt:lpstr>
      <vt:lpstr>录入作业信息</vt:lpstr>
      <vt:lpstr>录入作业信息</vt:lpstr>
      <vt:lpstr>主计划作业清单</vt:lpstr>
      <vt:lpstr>CPM网络参数计算</vt:lpstr>
      <vt:lpstr>CPM网络计算</vt:lpstr>
      <vt:lpstr>进度计划优化完善</vt:lpstr>
      <vt:lpstr>计划送审</vt:lpstr>
      <vt:lpstr>任务下达</vt:lpstr>
      <vt:lpstr>任务下达</vt:lpstr>
      <vt:lpstr>任务下达</vt:lpstr>
      <vt:lpstr>保存目标计划</vt:lpstr>
      <vt:lpstr>子计划编制</vt:lpstr>
      <vt:lpstr>设计子计划作业清单</vt:lpstr>
      <vt:lpstr>采购子计划作业清单</vt:lpstr>
      <vt:lpstr>生产子计划作业清单</vt:lpstr>
      <vt:lpstr>子计划编制</vt:lpstr>
      <vt:lpstr>子计划编制</vt:lpstr>
      <vt:lpstr>子计划编制</vt:lpstr>
      <vt:lpstr>子计划编制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xbany</cp:lastModifiedBy>
  <cp:revision>1484</cp:revision>
  <dcterms:created xsi:type="dcterms:W3CDTF">2014-08-15T06:44:58Z</dcterms:created>
  <dcterms:modified xsi:type="dcterms:W3CDTF">2019-07-01T05:18:05Z</dcterms:modified>
</cp:coreProperties>
</file>